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7.xml" ContentType="application/vnd.openxmlformats-officedocument.presentationml.notesSlide+xml"/>
  <Override PartName="/ppt/tags/tag11.xml" ContentType="application/vnd.openxmlformats-officedocument.presentationml.tags+xml"/>
  <Override PartName="/ppt/notesSlides/notesSlide38.xml" ContentType="application/vnd.openxmlformats-officedocument.presentationml.notesSlide+xml"/>
  <Override PartName="/ppt/tags/tag12.xml" ContentType="application/vnd.openxmlformats-officedocument.presentationml.tags+xml"/>
  <Override PartName="/ppt/notesSlides/notesSlide39.xml" ContentType="application/vnd.openxmlformats-officedocument.presentationml.notesSlide+xml"/>
  <Override PartName="/ppt/tags/tag13.xml" ContentType="application/vnd.openxmlformats-officedocument.presentationml.tags+xml"/>
  <Override PartName="/ppt/notesSlides/notesSlide40.xml" ContentType="application/vnd.openxmlformats-officedocument.presentationml.notesSlide+xml"/>
  <Override PartName="/ppt/tags/tag1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4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7.xml" ContentType="application/vnd.openxmlformats-officedocument.presentationml.notesSlide+xml"/>
  <Override PartName="/ppt/tags/tag25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4"/>
  </p:notesMasterIdLst>
  <p:handoutMasterIdLst>
    <p:handoutMasterId r:id="rId145"/>
  </p:handoutMasterIdLst>
  <p:sldIdLst>
    <p:sldId id="529" r:id="rId2"/>
    <p:sldId id="830" r:id="rId3"/>
    <p:sldId id="844" r:id="rId4"/>
    <p:sldId id="934" r:id="rId5"/>
    <p:sldId id="972" r:id="rId6"/>
    <p:sldId id="973" r:id="rId7"/>
    <p:sldId id="839" r:id="rId8"/>
    <p:sldId id="819" r:id="rId9"/>
    <p:sldId id="653" r:id="rId10"/>
    <p:sldId id="655" r:id="rId11"/>
    <p:sldId id="990" r:id="rId12"/>
    <p:sldId id="992" r:id="rId13"/>
    <p:sldId id="991" r:id="rId14"/>
    <p:sldId id="686" r:id="rId15"/>
    <p:sldId id="687" r:id="rId16"/>
    <p:sldId id="1556" r:id="rId17"/>
    <p:sldId id="806" r:id="rId18"/>
    <p:sldId id="1399" r:id="rId19"/>
    <p:sldId id="1548" r:id="rId20"/>
    <p:sldId id="848" r:id="rId21"/>
    <p:sldId id="445" r:id="rId22"/>
    <p:sldId id="803" r:id="rId23"/>
    <p:sldId id="807" r:id="rId24"/>
    <p:sldId id="333" r:id="rId25"/>
    <p:sldId id="334" r:id="rId26"/>
    <p:sldId id="812" r:id="rId27"/>
    <p:sldId id="1549" r:id="rId28"/>
    <p:sldId id="752" r:id="rId29"/>
    <p:sldId id="690" r:id="rId30"/>
    <p:sldId id="505" r:id="rId31"/>
    <p:sldId id="344" r:id="rId32"/>
    <p:sldId id="506" r:id="rId33"/>
    <p:sldId id="813" r:id="rId34"/>
    <p:sldId id="814" r:id="rId35"/>
    <p:sldId id="815" r:id="rId36"/>
    <p:sldId id="816" r:id="rId37"/>
    <p:sldId id="753" r:id="rId38"/>
    <p:sldId id="754" r:id="rId39"/>
    <p:sldId id="755" r:id="rId40"/>
    <p:sldId id="347" r:id="rId41"/>
    <p:sldId id="756" r:id="rId42"/>
    <p:sldId id="496" r:id="rId43"/>
    <p:sldId id="905" r:id="rId44"/>
    <p:sldId id="695" r:id="rId45"/>
    <p:sldId id="922" r:id="rId46"/>
    <p:sldId id="697" r:id="rId47"/>
    <p:sldId id="698" r:id="rId48"/>
    <p:sldId id="699" r:id="rId49"/>
    <p:sldId id="694" r:id="rId50"/>
    <p:sldId id="696" r:id="rId51"/>
    <p:sldId id="724" r:id="rId52"/>
    <p:sldId id="725" r:id="rId53"/>
    <p:sldId id="726" r:id="rId54"/>
    <p:sldId id="727" r:id="rId55"/>
    <p:sldId id="431" r:id="rId56"/>
    <p:sldId id="757" r:id="rId57"/>
    <p:sldId id="537" r:id="rId58"/>
    <p:sldId id="849" r:id="rId59"/>
    <p:sldId id="850" r:id="rId60"/>
    <p:sldId id="851" r:id="rId61"/>
    <p:sldId id="861" r:id="rId62"/>
    <p:sldId id="862" r:id="rId63"/>
    <p:sldId id="863" r:id="rId64"/>
    <p:sldId id="864" r:id="rId65"/>
    <p:sldId id="865" r:id="rId66"/>
    <p:sldId id="866" r:id="rId67"/>
    <p:sldId id="867" r:id="rId68"/>
    <p:sldId id="869" r:id="rId69"/>
    <p:sldId id="871" r:id="rId70"/>
    <p:sldId id="874" r:id="rId71"/>
    <p:sldId id="875" r:id="rId72"/>
    <p:sldId id="877" r:id="rId73"/>
    <p:sldId id="988" r:id="rId74"/>
    <p:sldId id="989" r:id="rId75"/>
    <p:sldId id="1557" r:id="rId76"/>
    <p:sldId id="878" r:id="rId77"/>
    <p:sldId id="879" r:id="rId78"/>
    <p:sldId id="880" r:id="rId79"/>
    <p:sldId id="881" r:id="rId80"/>
    <p:sldId id="882" r:id="rId81"/>
    <p:sldId id="887" r:id="rId82"/>
    <p:sldId id="700" r:id="rId83"/>
    <p:sldId id="701" r:id="rId84"/>
    <p:sldId id="1555" r:id="rId85"/>
    <p:sldId id="702" r:id="rId86"/>
    <p:sldId id="1550" r:id="rId87"/>
    <p:sldId id="1559" r:id="rId88"/>
    <p:sldId id="1551" r:id="rId89"/>
    <p:sldId id="1552" r:id="rId90"/>
    <p:sldId id="987" r:id="rId91"/>
    <p:sldId id="946" r:id="rId92"/>
    <p:sldId id="947" r:id="rId93"/>
    <p:sldId id="948" r:id="rId94"/>
    <p:sldId id="1553" r:id="rId95"/>
    <p:sldId id="1554" r:id="rId96"/>
    <p:sldId id="1561" r:id="rId97"/>
    <p:sldId id="1562" r:id="rId98"/>
    <p:sldId id="1563" r:id="rId99"/>
    <p:sldId id="786" r:id="rId100"/>
    <p:sldId id="888" r:id="rId101"/>
    <p:sldId id="789" r:id="rId102"/>
    <p:sldId id="790" r:id="rId103"/>
    <p:sldId id="897" r:id="rId104"/>
    <p:sldId id="898" r:id="rId105"/>
    <p:sldId id="791" r:id="rId106"/>
    <p:sldId id="792" r:id="rId107"/>
    <p:sldId id="794" r:id="rId108"/>
    <p:sldId id="796" r:id="rId109"/>
    <p:sldId id="797" r:id="rId110"/>
    <p:sldId id="901" r:id="rId111"/>
    <p:sldId id="798" r:id="rId112"/>
    <p:sldId id="799" r:id="rId113"/>
    <p:sldId id="800" r:id="rId114"/>
    <p:sldId id="1560" r:id="rId115"/>
    <p:sldId id="964" r:id="rId116"/>
    <p:sldId id="927" r:id="rId117"/>
    <p:sldId id="928" r:id="rId118"/>
    <p:sldId id="929" r:id="rId119"/>
    <p:sldId id="910" r:id="rId120"/>
    <p:sldId id="912" r:id="rId121"/>
    <p:sldId id="914" r:id="rId122"/>
    <p:sldId id="915" r:id="rId123"/>
    <p:sldId id="916" r:id="rId124"/>
    <p:sldId id="917" r:id="rId125"/>
    <p:sldId id="918" r:id="rId126"/>
    <p:sldId id="919" r:id="rId127"/>
    <p:sldId id="920" r:id="rId128"/>
    <p:sldId id="921" r:id="rId129"/>
    <p:sldId id="820" r:id="rId130"/>
    <p:sldId id="975" r:id="rId131"/>
    <p:sldId id="821" r:id="rId132"/>
    <p:sldId id="822" r:id="rId133"/>
    <p:sldId id="823" r:id="rId134"/>
    <p:sldId id="825" r:id="rId135"/>
    <p:sldId id="827" r:id="rId136"/>
    <p:sldId id="829" r:id="rId137"/>
    <p:sldId id="804" r:id="rId138"/>
    <p:sldId id="634" r:id="rId139"/>
    <p:sldId id="781" r:id="rId140"/>
    <p:sldId id="1573" r:id="rId141"/>
    <p:sldId id="1574" r:id="rId142"/>
    <p:sldId id="899" r:id="rId143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FFCC99"/>
    <a:srgbClr val="FFFFFF"/>
    <a:srgbClr val="FFCCFF"/>
    <a:srgbClr val="CCFFFF"/>
    <a:srgbClr val="99FFCC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3005" autoAdjust="0"/>
  </p:normalViewPr>
  <p:slideViewPr>
    <p:cSldViewPr>
      <p:cViewPr varScale="1">
        <p:scale>
          <a:sx n="107" d="100"/>
          <a:sy n="107" d="100"/>
        </p:scale>
        <p:origin x="57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197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7784;&#33804;&#26126;\Desktop\111&#25307;&#29983;\12&#24180;&#22283;&#25945;\&#26691;&#22290;&#24066;&#36817;13&#24180;&#20061;&#24180;&#32026;&#20154;&#25976;&#32113;&#3533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'工作表1 (2)'!$Q$2:$Q$14</c:f>
              <c:numCache>
                <c:formatCode>General</c:formatCode>
                <c:ptCount val="13"/>
                <c:pt idx="0">
                  <c:v>103</c:v>
                </c:pt>
                <c:pt idx="1">
                  <c:v>104</c:v>
                </c:pt>
                <c:pt idx="2">
                  <c:v>105</c:v>
                </c:pt>
                <c:pt idx="3">
                  <c:v>106</c:v>
                </c:pt>
                <c:pt idx="4">
                  <c:v>107</c:v>
                </c:pt>
                <c:pt idx="5">
                  <c:v>108</c:v>
                </c:pt>
                <c:pt idx="6">
                  <c:v>109</c:v>
                </c:pt>
                <c:pt idx="7">
                  <c:v>110</c:v>
                </c:pt>
                <c:pt idx="8">
                  <c:v>111</c:v>
                </c:pt>
                <c:pt idx="9">
                  <c:v>112</c:v>
                </c:pt>
                <c:pt idx="10">
                  <c:v>113</c:v>
                </c:pt>
                <c:pt idx="11">
                  <c:v>114</c:v>
                </c:pt>
                <c:pt idx="12">
                  <c:v>115</c:v>
                </c:pt>
              </c:numCache>
            </c:numRef>
          </c:cat>
          <c:val>
            <c:numRef>
              <c:f>'工作表1 (2)'!$R$2:$R$14</c:f>
              <c:numCache>
                <c:formatCode>#,##0</c:formatCode>
                <c:ptCount val="13"/>
                <c:pt idx="0">
                  <c:v>28554</c:v>
                </c:pt>
                <c:pt idx="1">
                  <c:v>27885</c:v>
                </c:pt>
                <c:pt idx="2">
                  <c:v>24907</c:v>
                </c:pt>
                <c:pt idx="3">
                  <c:v>23518</c:v>
                </c:pt>
                <c:pt idx="4">
                  <c:v>22102</c:v>
                </c:pt>
                <c:pt idx="5">
                  <c:v>21839</c:v>
                </c:pt>
                <c:pt idx="6">
                  <c:v>21008</c:v>
                </c:pt>
                <c:pt idx="7">
                  <c:v>20741</c:v>
                </c:pt>
                <c:pt idx="8">
                  <c:v>21094</c:v>
                </c:pt>
                <c:pt idx="9">
                  <c:v>20373</c:v>
                </c:pt>
                <c:pt idx="10">
                  <c:v>18365</c:v>
                </c:pt>
                <c:pt idx="11">
                  <c:v>19808</c:v>
                </c:pt>
                <c:pt idx="12">
                  <c:v>23231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F-4C16-94B2-BD431F69B2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547602048"/>
        <c:axId val="-6324442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FF-4C16-94B2-BD431F69B2E2}"/>
                  </c:ext>
                </c:extLst>
              </c15:ser>
            </c15:filteredBarSeries>
          </c:ext>
        </c:extLst>
      </c:barChart>
      <c:catAx>
        <c:axId val="-547602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年度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632444208"/>
        <c:crosses val="autoZero"/>
        <c:auto val="1"/>
        <c:lblAlgn val="ctr"/>
        <c:lblOffset val="100"/>
        <c:noMultiLvlLbl val="0"/>
      </c:catAx>
      <c:valAx>
        <c:axId val="-63244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54760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3273426" y="2063251"/>
        <a:ext cx="3246234" cy="1202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8989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2021/12/6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888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7244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45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0547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9D2968D5-B14B-4375-98A9-0CE34B13824A}" type="slidenum">
              <a:rPr lang="zh-TW" altLang="en-US" sz="1200"/>
              <a:pPr algn="r" defTabSz="912813" eaLnBrk="0" hangingPunct="0"/>
              <a:t>16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60314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845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20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878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9171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23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71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24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24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24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37558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25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25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25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036847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26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57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>
            <a:extLst>
              <a:ext uri="{FF2B5EF4-FFF2-40B4-BE49-F238E27FC236}">
                <a16:creationId xmlns:a16="http://schemas.microsoft.com/office/drawing/2014/main" id="{06569FB4-B225-427C-8D71-2A7C8734A5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>
            <a:extLst>
              <a:ext uri="{FF2B5EF4-FFF2-40B4-BE49-F238E27FC236}">
                <a16:creationId xmlns:a16="http://schemas.microsoft.com/office/drawing/2014/main" id="{3705B820-08D3-4B0B-9BAD-6C96F32CA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2820" name="投影片編號版面配置區 3">
            <a:extLst>
              <a:ext uri="{FF2B5EF4-FFF2-40B4-BE49-F238E27FC236}">
                <a16:creationId xmlns:a16="http://schemas.microsoft.com/office/drawing/2014/main" id="{A2AF7117-BB74-4BF4-83F2-E36E8F68751F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91D6A12-51C9-4236-8487-A4F0C2A9CC0B}" type="slidenum">
              <a:rPr kumimoji="0" lang="zh-TW" altLang="en-US" sz="1200">
                <a:latin typeface="Calibri" panose="020F0502020204030204" pitchFamily="34" charset="0"/>
              </a:rPr>
              <a:pPr algn="r"/>
              <a:t>27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45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839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28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083513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29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70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2654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7606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1522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949118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34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517561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35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4061630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36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681144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37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169056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36466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38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9477576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39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5938368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2472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41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076370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9685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56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918586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3062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82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41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6">
            <a:extLst>
              <a:ext uri="{FF2B5EF4-FFF2-40B4-BE49-F238E27FC236}">
                <a16:creationId xmlns:a16="http://schemas.microsoft.com/office/drawing/2014/main" id="{6491B4DC-1C75-4BFB-B0B0-9140A07D60C9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40A0FFB-E406-4A4E-9252-67A16120C2C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  <p:sp>
        <p:nvSpPr>
          <p:cNvPr id="17411" name="投影片圖像版面配置區 1">
            <a:extLst>
              <a:ext uri="{FF2B5EF4-FFF2-40B4-BE49-F238E27FC236}">
                <a16:creationId xmlns:a16="http://schemas.microsoft.com/office/drawing/2014/main" id="{75DC4AD9-9B3D-4071-BF22-0C7BE05C3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備忘稿版面配置區 2">
            <a:extLst>
              <a:ext uri="{FF2B5EF4-FFF2-40B4-BE49-F238E27FC236}">
                <a16:creationId xmlns:a16="http://schemas.microsoft.com/office/drawing/2014/main" id="{C3067E39-C0DE-44CC-9B5E-65312EBA0A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3" name="投影片編號版面配置區 3">
            <a:extLst>
              <a:ext uri="{FF2B5EF4-FFF2-40B4-BE49-F238E27FC236}">
                <a16:creationId xmlns:a16="http://schemas.microsoft.com/office/drawing/2014/main" id="{FC2F8905-3747-42E5-8865-2A5611E44FA4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2EFA974-04BB-4B14-B0A4-01E5A91066D4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83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814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84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D96EB435-2956-44EE-9BC5-DCA30BA5A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281A10B9-BB31-4A81-A12A-9C415FA6B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3793FAC3-81C1-458F-88DF-503E40EFF6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D41663F-4038-41D3-9662-D6CF4747A2A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85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148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3327D265-E2C7-476F-9386-C919E77ED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C89201B0-0579-4B88-AE71-9D2F91F4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D4504E83-1FBE-4300-AEF8-AF15B08C328C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9FB65D0-1957-4459-ABD7-B0EA4117ECA1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89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308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99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99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970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671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109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540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112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602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1363"/>
            <a:ext cx="6619875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113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910338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133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97088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>
            <a:extLst>
              <a:ext uri="{FF2B5EF4-FFF2-40B4-BE49-F238E27FC236}">
                <a16:creationId xmlns:a16="http://schemas.microsoft.com/office/drawing/2014/main" id="{AA9A3965-1890-48C0-B0C3-93C925365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>
            <a:extLst>
              <a:ext uri="{FF2B5EF4-FFF2-40B4-BE49-F238E27FC236}">
                <a16:creationId xmlns:a16="http://schemas.microsoft.com/office/drawing/2014/main" id="{1066DEBA-B742-432E-A21A-4A49244C5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4828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138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72863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139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139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40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6811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5285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10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93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4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2021/12/6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21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2.xml"/><Relationship Id="rId3" Type="http://schemas.openxmlformats.org/officeDocument/2006/relationships/image" Target="../media/image6.png"/><Relationship Id="rId7" Type="http://schemas.openxmlformats.org/officeDocument/2006/relationships/slide" Target="slide58.xml"/><Relationship Id="rId12" Type="http://schemas.openxmlformats.org/officeDocument/2006/relationships/slide" Target="slide14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29.xml"/><Relationship Id="rId5" Type="http://schemas.openxmlformats.org/officeDocument/2006/relationships/slide" Target="slide7.xml"/><Relationship Id="rId10" Type="http://schemas.openxmlformats.org/officeDocument/2006/relationships/slide" Target="slide115.xml"/><Relationship Id="rId4" Type="http://schemas.openxmlformats.org/officeDocument/2006/relationships/slide" Target="slide3.xml"/><Relationship Id="rId9" Type="http://schemas.openxmlformats.org/officeDocument/2006/relationships/slide" Target="slide9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7.jpe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0.png"/><Relationship Id="rId4" Type="http://schemas.openxmlformats.org/officeDocument/2006/relationships/hyperlink" Target="%E6%A9%9F%E6%A2%B0%E7%BE%A4.MP4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3.png"/><Relationship Id="rId5" Type="http://schemas.openxmlformats.org/officeDocument/2006/relationships/image" Target="../media/image63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31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7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9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9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83164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1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14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7690" y="1590677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087939" y="3644900"/>
            <a:ext cx="5400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dirty="0"/>
              <a:t>：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5591944" y="4483101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1487488" y="1624418"/>
            <a:ext cx="8988227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最應該探索自我的時間就是在</a:t>
            </a:r>
            <a:r>
              <a:rPr lang="en-US" altLang="zh-TW" sz="2400" dirty="0">
                <a:ea typeface="標楷體" pitchFamily="65" charset="-120"/>
              </a:rPr>
              <a:t>『</a:t>
            </a:r>
            <a:r>
              <a:rPr lang="zh-TW" altLang="en-US" sz="2400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400" dirty="0">
                <a:ea typeface="標楷體" pitchFamily="65" charset="-120"/>
              </a:rPr>
              <a:t>』</a:t>
            </a:r>
            <a:r>
              <a:rPr lang="zh-TW" altLang="en-US" sz="2400" dirty="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1919288" y="6237289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2999656" y="476672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2400813" y="847059"/>
            <a:ext cx="7179494" cy="5558369"/>
            <a:chOff x="2099453" y="847684"/>
            <a:chExt cx="7405859" cy="55563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2205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2208213" y="1557339"/>
            <a:ext cx="7777162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2208214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413475" y="22842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343472" y="1916832"/>
            <a:ext cx="950505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51384" y="1325564"/>
            <a:ext cx="1101722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708755"/>
              </p:ext>
            </p:extLst>
          </p:nvPr>
        </p:nvGraphicFramePr>
        <p:xfrm>
          <a:off x="1127448" y="3717032"/>
          <a:ext cx="10009111" cy="2808312"/>
        </p:xfrm>
        <a:graphic>
          <a:graphicData uri="http://schemas.openxmlformats.org/drawingml/2006/table">
            <a:tbl>
              <a:tblPr/>
              <a:tblGrid>
                <a:gridCol w="142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2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104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66069"/>
              </p:ext>
            </p:extLst>
          </p:nvPr>
        </p:nvGraphicFramePr>
        <p:xfrm>
          <a:off x="2639616" y="192087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5969"/>
              </p:ext>
            </p:extLst>
          </p:nvPr>
        </p:nvGraphicFramePr>
        <p:xfrm>
          <a:off x="2639616" y="4783137"/>
          <a:ext cx="8856984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3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4031009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5087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9452692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6170493" y="3369320"/>
            <a:ext cx="3021850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3863032" y="580548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9547942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10668694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49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1919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1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3884613" y="6100764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6383339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1" y="3141664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1524001" y="1146176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3250841" y="33433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900488" y="4540251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6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4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5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919288" y="157162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76" y="3857626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6381721" y="407192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2595564" y="5175251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625600" y="1389928"/>
            <a:ext cx="9438952" cy="28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學年度以前入學：基本條件為國中健體、藝文、綜合領域五學期平均成績達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學年度以後入學：基本條件為國中健體、藝術、綜合活動、科技領域五學期平均成績達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分以上者，每個領域各得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分，最高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524000" y="3820404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51" y="370889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7024694" y="3891819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703512" y="4749092"/>
            <a:ext cx="8750206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1325154" y="2060848"/>
            <a:ext cx="9684567" cy="35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未滿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小時不計分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666876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11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8E2E40-32F3-4BBF-A9BC-BC6412A7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" y="548680"/>
            <a:ext cx="12188113" cy="6309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304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625600" y="1500189"/>
            <a:ext cx="915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4643439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63" y="4643439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7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4614" y="4635501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1524000" y="2178051"/>
            <a:ext cx="91085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6888088" y="224644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4502300" y="271761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92643"/>
              </p:ext>
            </p:extLst>
          </p:nvPr>
        </p:nvGraphicFramePr>
        <p:xfrm>
          <a:off x="1415480" y="1739097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84338" y="836614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47814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110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10405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04130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492376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6655" y="2500314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8" y="2500314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79180" y="2511426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72918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38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0" y="1932238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1547814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1547814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21626" y="2441576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64692" y="2441576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51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6" y="498872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32"/>
            <a:ext cx="52322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EC96EF5-7BC2-4162-AC43-DA4FEA10D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18997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1992314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1847851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1919289" y="2132856"/>
            <a:ext cx="8207375" cy="35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5/23-27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6/16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6/23-7/4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7/13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1992313" y="404813"/>
            <a:ext cx="8424862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2692895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2738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1866900" y="1015631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2063750" y="549276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83893"/>
              </p:ext>
            </p:extLst>
          </p:nvPr>
        </p:nvGraphicFramePr>
        <p:xfrm>
          <a:off x="1127163" y="1740716"/>
          <a:ext cx="10009111" cy="4980760"/>
        </p:xfrm>
        <a:graphic>
          <a:graphicData uri="http://schemas.openxmlformats.org/drawingml/2006/table">
            <a:tbl>
              <a:tblPr/>
              <a:tblGrid>
                <a:gridCol w="2365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12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9E1994-06F7-4CE7-8AC6-7D69A857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068"/>
            <a:ext cx="12192000" cy="6336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0127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207568" y="2492897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13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3881C4-512D-4420-BE67-25D8BB644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792"/>
            <a:ext cx="12192000" cy="6425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00758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08996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AFC4A67-8C2C-4FEF-BD2E-46B1652D9667}"/>
              </a:ext>
            </a:extLst>
          </p:cNvPr>
          <p:cNvGrpSpPr/>
          <p:nvPr/>
        </p:nvGrpSpPr>
        <p:grpSpPr>
          <a:xfrm>
            <a:off x="0" y="0"/>
            <a:ext cx="12192000" cy="6823121"/>
            <a:chOff x="1524000" y="0"/>
            <a:chExt cx="9144000" cy="6823121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67B79E7-763D-4FAE-A78E-EA8764D1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333080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5F35E84-BBE6-4D0B-9620-C6D2F60A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27348"/>
              <a:ext cx="9144000" cy="349577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67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39"/>
            <a:ext cx="12192000" cy="691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04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631951" y="3716339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3560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"/>
            <a:ext cx="12192000" cy="685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矩形 6">
            <a:extLst>
              <a:ext uri="{FF2B5EF4-FFF2-40B4-BE49-F238E27FC236}">
                <a16:creationId xmlns:a16="http://schemas.microsoft.com/office/drawing/2014/main" id="{6EF926B9-8FE2-4A76-9CB3-AE34EE03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2550"/>
            <a:ext cx="9144000" cy="670231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b="1" dirty="0">
                <a:solidFill>
                  <a:schemeClr val="tx1"/>
                </a:solidFill>
                <a:latin typeface="Cataneo BT" pitchFamily="66" charset="0"/>
                <a:ea typeface="標楷體" panose="03000509000000000000" pitchFamily="65" charset="-120"/>
                <a:sym typeface="Wingdings" panose="05000000000000000000" pitchFamily="2" charset="2"/>
              </a:rPr>
              <a:t>適性輔導網站資源</a:t>
            </a:r>
            <a:endParaRPr lang="zh-TW" altLang="en-US" b="1" dirty="0">
              <a:solidFill>
                <a:schemeClr val="tx1"/>
              </a:solidFill>
              <a:latin typeface="Cataneo BT" pitchFamily="66" charset="0"/>
              <a:ea typeface="標楷體" panose="03000509000000000000" pitchFamily="65" charset="-12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9199872-ECDB-4A94-B030-DB8A47922AD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85045"/>
            <a:ext cx="8726488" cy="771747"/>
            <a:chOff x="720" y="-712"/>
            <a:chExt cx="2256" cy="4457"/>
          </a:xfrm>
        </p:grpSpPr>
        <p:sp>
          <p:nvSpPr>
            <p:cNvPr id="104455" name="AutoShape 16">
              <a:extLst>
                <a:ext uri="{FF2B5EF4-FFF2-40B4-BE49-F238E27FC236}">
                  <a16:creationId xmlns:a16="http://schemas.microsoft.com/office/drawing/2014/main" id="{574F9F27-FD01-4675-BCBA-E91B8ECAD2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04456" name="AutoShape 17">
              <a:extLst>
                <a:ext uri="{FF2B5EF4-FFF2-40B4-BE49-F238E27FC236}">
                  <a16:creationId xmlns:a16="http://schemas.microsoft.com/office/drawing/2014/main" id="{C182142D-1B8A-4837-B521-EE2627EF22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2400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2400" dirty="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04457" name="AutoShape 19">
              <a:extLst>
                <a:ext uri="{FF2B5EF4-FFF2-40B4-BE49-F238E27FC236}">
                  <a16:creationId xmlns:a16="http://schemas.microsoft.com/office/drawing/2014/main" id="{C9842ACC-358E-467C-A0F1-7A34AA9C7F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4452" name="圖片 1">
            <a:extLst>
              <a:ext uri="{FF2B5EF4-FFF2-40B4-BE49-F238E27FC236}">
                <a16:creationId xmlns:a16="http://schemas.microsoft.com/office/drawing/2014/main" id="{50A9DA1A-D8BF-4AA7-948B-72E5777CB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圖片 2">
            <a:extLst>
              <a:ext uri="{FF2B5EF4-FFF2-40B4-BE49-F238E27FC236}">
                <a16:creationId xmlns:a16="http://schemas.microsoft.com/office/drawing/2014/main" id="{ECEF0A6C-FCB0-480B-B27A-2E607CEC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5157789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3CB7762-0272-4029-A5B3-C8F65FF41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23" y="1507107"/>
            <a:ext cx="10339614" cy="53021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25286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07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1524001" y="2228851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895976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1524000" y="5065714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54214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None/>
              <a:defRPr/>
            </a:pP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191344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5680" y="50164"/>
            <a:ext cx="8418512" cy="63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3392537" y="1484784"/>
            <a:ext cx="2919487" cy="1008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03512" y="1340769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一、每學年成績優秀學生前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10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名，頒發</a:t>
            </a:r>
            <a:endParaRPr lang="en-US" altLang="zh-TW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spcAft>
                <a:spcPts val="0"/>
              </a:spcAft>
            </a:pP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獎金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1000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元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先辦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5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年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zh-TW" altLang="zh-TW" kern="100" dirty="0">
              <a:latin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二、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學科優秀獎學金</a:t>
            </a:r>
            <a:endParaRPr lang="en-US" altLang="zh-TW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>
              <a:spcAft>
                <a:spcPts val="0"/>
              </a:spcAft>
            </a:pP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九年級模擬會考分數總積分達</a:t>
            </a:r>
            <a:endParaRPr lang="en-US" altLang="zh-TW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>
              <a:spcAft>
                <a:spcPts val="0"/>
              </a:spcAft>
            </a:pP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33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分者頒發獎學金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500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元；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(5A)</a:t>
            </a:r>
          </a:p>
          <a:p>
            <a:pPr algn="just">
              <a:spcAft>
                <a:spcPts val="0"/>
              </a:spcAft>
            </a:pP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31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分者頒發獎學金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400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元；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(4A1B)</a:t>
            </a:r>
          </a:p>
          <a:p>
            <a:pPr algn="just">
              <a:spcAft>
                <a:spcPts val="0"/>
              </a:spcAft>
            </a:pP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29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分者頒發獎學金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300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元；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(3A2B)</a:t>
            </a:r>
          </a:p>
          <a:p>
            <a:pPr algn="just">
              <a:spcAft>
                <a:spcPts val="0"/>
              </a:spcAft>
            </a:pP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27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分者頒發獎學金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200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元。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(2A3B)</a:t>
            </a:r>
          </a:p>
          <a:p>
            <a:pPr algn="just">
              <a:spcAft>
                <a:spcPts val="0"/>
              </a:spcAft>
            </a:pPr>
            <a:r>
              <a:rPr lang="zh-TW" altLang="en-US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（寫作分數需達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4</a:t>
            </a:r>
            <a:r>
              <a:rPr lang="zh-TW" altLang="zh-TW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級分以上）。</a:t>
            </a:r>
            <a:endParaRPr lang="en-US" altLang="zh-TW" kern="100" dirty="0">
              <a:latin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35760" y="116632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獎勵</a:t>
            </a:r>
            <a:endParaRPr lang="en-US" altLang="zh-TW" sz="4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016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19536" y="1556793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三、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模擬考成績優秀獎學金：</a:t>
            </a:r>
            <a:endParaRPr lang="en-US" altLang="zh-TW" sz="4000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>
              <a:spcAft>
                <a:spcPts val="0"/>
              </a:spcAft>
            </a:pP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九年級</a:t>
            </a:r>
            <a:r>
              <a:rPr lang="en-US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4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次模擬考，每次遴選績</a:t>
            </a:r>
            <a:endParaRPr lang="en-US" altLang="zh-TW" sz="4000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>
              <a:spcAft>
                <a:spcPts val="0"/>
              </a:spcAft>
            </a:pP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優學生</a:t>
            </a:r>
            <a:r>
              <a:rPr lang="en-US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13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名</a:t>
            </a:r>
            <a:r>
              <a:rPr lang="en-US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依班級數取人數</a:t>
            </a:r>
            <a:r>
              <a:rPr lang="en-US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algn="just">
              <a:spcAft>
                <a:spcPts val="0"/>
              </a:spcAft>
            </a:pP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，每次頒發績優獎金</a:t>
            </a:r>
            <a:r>
              <a:rPr lang="en-US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200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元，</a:t>
            </a:r>
            <a:endParaRPr lang="en-US" altLang="zh-TW" sz="4000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>
              <a:spcAft>
                <a:spcPts val="0"/>
              </a:spcAft>
            </a:pP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遴選標準為總積分</a:t>
            </a: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→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總點數</a:t>
            </a: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→</a:t>
            </a:r>
            <a:endParaRPr lang="en-US" altLang="zh-TW" sz="4000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>
              <a:spcAft>
                <a:spcPts val="0"/>
              </a:spcAft>
            </a:pP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國</a:t>
            </a: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→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數</a:t>
            </a: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→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英</a:t>
            </a: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→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社</a:t>
            </a: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→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自點數等</a:t>
            </a: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，       </a:t>
            </a:r>
            <a:endParaRPr lang="en-US" altLang="zh-TW" sz="4000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just">
              <a:spcAft>
                <a:spcPts val="0"/>
              </a:spcAft>
            </a:pPr>
            <a:r>
              <a:rPr lang="zh-TW" altLang="en-US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</a:t>
            </a:r>
            <a:r>
              <a:rPr lang="zh-TW" altLang="zh-TW" sz="40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排績優學生</a:t>
            </a:r>
            <a:endParaRPr lang="zh-TW" altLang="zh-TW" sz="4000" kern="100" dirty="0">
              <a:latin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35760" y="116632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獎勵</a:t>
            </a:r>
            <a:endParaRPr lang="en-US" altLang="zh-TW" sz="4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80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87572" y="1477066"/>
            <a:ext cx="7516292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1936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8209523" y="1444936"/>
            <a:ext cx="3344229" cy="24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122237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624" y="692696"/>
            <a:ext cx="863507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99656" y="644947"/>
            <a:ext cx="2735982" cy="12241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143672" y="4869160"/>
            <a:ext cx="3240360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Capture_2015_12_04_18_27_11_9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00" y="14064"/>
            <a:ext cx="10154843" cy="679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49" name="文字方塊 1"/>
          <p:cNvSpPr txBox="1">
            <a:spLocks noChangeArrowheads="1"/>
          </p:cNvSpPr>
          <p:nvPr/>
        </p:nvSpPr>
        <p:spPr bwMode="auto">
          <a:xfrm>
            <a:off x="8616280" y="6476999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104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02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47328" y="6453411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9736" y="-32652"/>
            <a:ext cx="8064896" cy="6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191344" y="3573016"/>
            <a:ext cx="3456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400" dirty="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8112224" y="1125539"/>
            <a:ext cx="3528392" cy="50326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2783632" y="692696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北科附工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676400" y="1600197"/>
          <a:ext cx="9172128" cy="464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3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6724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班級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考生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錄取系科</a:t>
                      </a:r>
                    </a:p>
                  </a:txBody>
                  <a:tcPr marL="4762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入學管道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廖筱君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繁星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康家瑜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技優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陳彥君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陳惠齡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24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詹榞峻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陳易廷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陳宣伯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1722474" y="2895600"/>
            <a:ext cx="9054046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defTabSz="913214"/>
            <a:endParaRPr lang="zh-TW" altLang="en-US" sz="320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688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3D0905E-1464-4BE1-A63A-611715BA3EC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5460" y="2024844"/>
          <a:ext cx="9721080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692">
                  <a:extLst>
                    <a:ext uri="{9D8B030D-6E8A-4147-A177-3AD203B41FA5}">
                      <a16:colId xmlns:a16="http://schemas.microsoft.com/office/drawing/2014/main" val="3050056533"/>
                    </a:ext>
                  </a:extLst>
                </a:gridCol>
                <a:gridCol w="1682853">
                  <a:extLst>
                    <a:ext uri="{9D8B030D-6E8A-4147-A177-3AD203B41FA5}">
                      <a16:colId xmlns:a16="http://schemas.microsoft.com/office/drawing/2014/main" val="3530097841"/>
                    </a:ext>
                  </a:extLst>
                </a:gridCol>
                <a:gridCol w="3589322">
                  <a:extLst>
                    <a:ext uri="{9D8B030D-6E8A-4147-A177-3AD203B41FA5}">
                      <a16:colId xmlns:a16="http://schemas.microsoft.com/office/drawing/2014/main" val="3797043955"/>
                    </a:ext>
                  </a:extLst>
                </a:gridCol>
                <a:gridCol w="2617213">
                  <a:extLst>
                    <a:ext uri="{9D8B030D-6E8A-4147-A177-3AD203B41FA5}">
                      <a16:colId xmlns:a16="http://schemas.microsoft.com/office/drawing/2014/main" val="3474284668"/>
                    </a:ext>
                  </a:extLst>
                </a:gridCol>
              </a:tblGrid>
              <a:tr h="84057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畢業國中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學生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高中錄取學校與科系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476250" marR="6350" marT="6350" marB="0" anchor="ctr"/>
                </a:tc>
                <a:extLst>
                  <a:ext uri="{0D108BD9-81ED-4DB2-BD59-A6C34878D82A}">
                    <a16:rowId xmlns:a16="http://schemas.microsoft.com/office/drawing/2014/main" val="3175634599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過嶺國中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江雨臻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私立育達高中日文科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國立雲林科技大學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55110564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仁和國中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王恩芸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私立育達高中餐飲科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國立高雄餐旅大學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88866212"/>
                  </a:ext>
                </a:extLst>
              </a:tr>
              <a:tr h="79852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龍興國中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鍾毓翎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私立育達高中廣設科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國立清華大學藝術與設計學系設計組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12208110"/>
                  </a:ext>
                </a:extLst>
              </a:tr>
            </a:tbl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9DB13C46-ABFC-4FF8-9B12-EF7ABF4B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951300"/>
            <a:ext cx="7200800" cy="6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育達高中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48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2279576" y="71423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279576" y="1340768"/>
            <a:ext cx="8229600" cy="4911741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桃連區主要入學管道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重要期程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桃連區免試入學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五專免試入學簡介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0" y="6498097"/>
            <a:ext cx="10121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4" y="692645"/>
            <a:ext cx="9619680" cy="580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159896" y="4869160"/>
            <a:ext cx="5472608" cy="16289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127449" y="1772816"/>
            <a:ext cx="4247828" cy="71955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5664200" y="912814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89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7581900" y="6356351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22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3222135" y="-53004"/>
            <a:ext cx="613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2776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22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5519738" y="1053505"/>
            <a:ext cx="5148262" cy="5962938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</a:t>
            </a:r>
            <a:r>
              <a:rPr kumimoji="0" lang="zh-TW" altLang="en-US" dirty="0" smtClean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冊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415480" y="54868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ED6302-B6B0-43D3-BAF4-16E3B0DEB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083691"/>
            <a:ext cx="5040362" cy="577430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0138"/>
              </p:ext>
            </p:extLst>
          </p:nvPr>
        </p:nvGraphicFramePr>
        <p:xfrm>
          <a:off x="1307691" y="968375"/>
          <a:ext cx="9576618" cy="5818189"/>
        </p:xfrm>
        <a:graphic>
          <a:graphicData uri="http://schemas.openxmlformats.org/drawingml/2006/table">
            <a:tbl>
              <a:tblPr/>
              <a:tblGrid>
                <a:gridCol w="1621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7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64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57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90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1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5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62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1524000" y="4635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4309" y="4581128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8112224" y="1272700"/>
            <a:ext cx="3462214" cy="3167221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80217"/>
              </p:ext>
            </p:extLst>
          </p:nvPr>
        </p:nvGraphicFramePr>
        <p:xfrm>
          <a:off x="1271464" y="981497"/>
          <a:ext cx="9504610" cy="5751092"/>
        </p:xfrm>
        <a:graphic>
          <a:graphicData uri="http://schemas.openxmlformats.org/drawingml/2006/table">
            <a:tbl>
              <a:tblPr/>
              <a:tblGrid>
                <a:gridCol w="1992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26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372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109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1798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3287688" y="1065314"/>
            <a:ext cx="4104456" cy="5792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1518138" y="457973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767408" y="21050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201" y="5138486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480" y="1044960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6940700" y="1585118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495600" y="6010275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2">
            <a:extLst>
              <a:ext uri="{FF2B5EF4-FFF2-40B4-BE49-F238E27FC236}">
                <a16:creationId xmlns:a16="http://schemas.microsoft.com/office/drawing/2014/main" id="{23D6BA6D-4829-4CC5-8167-E3C40A01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015"/>
            <a:ext cx="641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圖片 4">
            <a:extLst>
              <a:ext uri="{FF2B5EF4-FFF2-40B4-BE49-F238E27FC236}">
                <a16:creationId xmlns:a16="http://schemas.microsoft.com/office/drawing/2014/main" id="{7120729B-B2FD-456C-9710-D426562B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54" y="24015"/>
            <a:ext cx="6257924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028B5FA-114D-43FE-B50B-CF8836CC010B}"/>
              </a:ext>
            </a:extLst>
          </p:cNvPr>
          <p:cNvSpPr/>
          <p:nvPr/>
        </p:nvSpPr>
        <p:spPr>
          <a:xfrm>
            <a:off x="7535864" y="620688"/>
            <a:ext cx="4284663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4E54D4-12EF-408D-9877-8F8201BB991F}"/>
              </a:ext>
            </a:extLst>
          </p:cNvPr>
          <p:cNvSpPr/>
          <p:nvPr/>
        </p:nvSpPr>
        <p:spPr>
          <a:xfrm>
            <a:off x="1127448" y="587727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749006-E8CD-4196-B98E-52D76B5D2B40}"/>
              </a:ext>
            </a:extLst>
          </p:cNvPr>
          <p:cNvSpPr/>
          <p:nvPr/>
        </p:nvSpPr>
        <p:spPr>
          <a:xfrm>
            <a:off x="4589902" y="5805264"/>
            <a:ext cx="792086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191015-F559-41CF-925F-0F425383670E}"/>
              </a:ext>
            </a:extLst>
          </p:cNvPr>
          <p:cNvSpPr/>
          <p:nvPr/>
        </p:nvSpPr>
        <p:spPr>
          <a:xfrm>
            <a:off x="2999076" y="5869026"/>
            <a:ext cx="792087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9B1682-8ECE-45FE-BB21-01657D2152D6}"/>
              </a:ext>
            </a:extLst>
          </p:cNvPr>
          <p:cNvSpPr txBox="1"/>
          <p:nvPr/>
        </p:nvSpPr>
        <p:spPr>
          <a:xfrm>
            <a:off x="4589902" y="119695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EFFEB63-97A0-414C-BBA7-61A1C95EBBEA}"/>
              </a:ext>
            </a:extLst>
          </p:cNvPr>
          <p:cNvSpPr txBox="1"/>
          <p:nvPr/>
        </p:nvSpPr>
        <p:spPr>
          <a:xfrm>
            <a:off x="4590034" y="2088763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FB971E-65A5-4038-A582-3BC3EFC007D3}"/>
              </a:ext>
            </a:extLst>
          </p:cNvPr>
          <p:cNvSpPr txBox="1"/>
          <p:nvPr/>
        </p:nvSpPr>
        <p:spPr>
          <a:xfrm>
            <a:off x="4553316" y="2962600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8C50F6-CBB3-4CAE-8459-A1256287CA7F}"/>
              </a:ext>
            </a:extLst>
          </p:cNvPr>
          <p:cNvSpPr txBox="1"/>
          <p:nvPr/>
        </p:nvSpPr>
        <p:spPr>
          <a:xfrm>
            <a:off x="4583233" y="3747227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E07DF65-AD40-4F64-BBD1-604FB119DE5B}"/>
              </a:ext>
            </a:extLst>
          </p:cNvPr>
          <p:cNvSpPr txBox="1"/>
          <p:nvPr/>
        </p:nvSpPr>
        <p:spPr>
          <a:xfrm>
            <a:off x="4575947" y="451803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A79C4E-B895-4A88-BAA4-229E79756104}"/>
              </a:ext>
            </a:extLst>
          </p:cNvPr>
          <p:cNvSpPr txBox="1"/>
          <p:nvPr/>
        </p:nvSpPr>
        <p:spPr>
          <a:xfrm>
            <a:off x="4574072" y="524888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830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692150"/>
            <a:ext cx="8229600" cy="725488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67408" y="1631713"/>
            <a:ext cx="4176464" cy="50897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5087888" y="1628776"/>
            <a:ext cx="6768752" cy="4462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1344" y="1600201"/>
            <a:ext cx="11809312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515370" y="2767643"/>
            <a:ext cx="11676629" cy="352878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15-16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2/11</a:t>
            </a:r>
            <a:r>
              <a:rPr kumimoji="0"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2783632" y="586467"/>
            <a:ext cx="6249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sz="4800" b="1" dirty="0"/>
              <a:t>、</a:t>
            </a: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1631504" y="54868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52" y="1075035"/>
            <a:ext cx="10064695" cy="38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25" y="4829176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65287" y="48926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768" y="756597"/>
            <a:ext cx="4539333" cy="626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6859" y="5077936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9" y="5077936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7752184" y="119051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1418822" y="48260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407368" y="1316300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981326" y="6054726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464" y="981497"/>
            <a:ext cx="9825292" cy="4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512" y="4837805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3299197" y="4616821"/>
            <a:ext cx="7368307" cy="2210175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91401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248526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57339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496" y="476672"/>
            <a:ext cx="8352408" cy="62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0" y="548680"/>
            <a:ext cx="8258266" cy="619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512" y="404664"/>
            <a:ext cx="8496944" cy="637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59496" y="247846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071795"/>
              </p:ext>
            </p:extLst>
          </p:nvPr>
        </p:nvGraphicFramePr>
        <p:xfrm>
          <a:off x="1127448" y="1957329"/>
          <a:ext cx="9289033" cy="427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28">
                  <a:extLst>
                    <a:ext uri="{9D8B030D-6E8A-4147-A177-3AD203B41FA5}">
                      <a16:colId xmlns:a16="http://schemas.microsoft.com/office/drawing/2014/main" val="49480557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38553765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596078452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96512740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40511838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795580015"/>
                    </a:ext>
                  </a:extLst>
                </a:gridCol>
              </a:tblGrid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統計項目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桃連區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中投區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高雄區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108968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15,397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32,843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22,598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10,528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16,915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6076622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15,294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32,512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22,483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10,412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16,773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2464501"/>
                  </a:ext>
                </a:extLst>
              </a:tr>
              <a:tr h="424143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99.33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99.49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99.16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6395083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57.39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37.94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39.17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51.45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41.80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4844207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前</a:t>
                      </a: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93.44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85.61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67.87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81.21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74.04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927648" y="1957329"/>
            <a:ext cx="1440160" cy="427998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127448" y="1156256"/>
            <a:ext cx="1008112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32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1919536" y="6165304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1524000" y="513559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944" y="977902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7682" y="966039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2" y="937604"/>
            <a:ext cx="3932237" cy="54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610100" y="1702591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3792" y="464360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7358857" y="1056695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46144" y="620688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2981326" y="6021389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422381"/>
            <a:ext cx="8279706" cy="64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2135189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4995863" y="3862399"/>
            <a:ext cx="1592262" cy="82230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5073650" y="3863987"/>
            <a:ext cx="1435100" cy="822305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2566988" y="2492376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1784350" y="34290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712913" y="45593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2522538" y="534987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3617913" y="5711826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4891088" y="5856289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8553450" y="45085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152400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2790825" y="2660651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33089"/>
              <a:ext cx="1593577" cy="822334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6169025" y="1628776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7319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8339138" y="261461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9120188" y="3429001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6299200" y="56610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7537450" y="52292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4883151" y="1628776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3659188" y="2039939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1556936" y="469499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3666601" y="6221321"/>
            <a:ext cx="510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239" y="2266951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556936" y="909637"/>
            <a:ext cx="8784903" cy="5233989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524000" y="1628776"/>
            <a:ext cx="8135938" cy="576263"/>
          </a:xfrm>
        </p:spPr>
        <p:txBody>
          <a:bodyPr>
            <a:noAutofit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200" dirty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2566988" y="5445126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2555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2555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3935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2544764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2544764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7671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6672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5776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5303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4014054" y="3272228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2717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5315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8310563" y="3344864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2544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2544764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7672388" y="1403351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2008189" y="3783014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2051051" y="1736726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9759951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501552" y="2086857"/>
            <a:ext cx="4713337" cy="4771143"/>
          </a:xfrm>
        </p:spPr>
        <p:txBody>
          <a:bodyPr/>
          <a:lstStyle/>
          <a:p>
            <a:pPr marL="273050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4"/>
            <a:ext cx="8229600" cy="733425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439739" y="1138239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5426076" y="1260476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32726" y="3284539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26076" y="3251201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5426076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942926" y="2174528"/>
            <a:ext cx="11017224" cy="4566840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大學校院相關科系：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479376" y="98072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637536" y="2122947"/>
            <a:ext cx="5794087" cy="4604908"/>
          </a:xfrm>
        </p:spPr>
        <p:txBody>
          <a:bodyPr/>
          <a:lstStyle/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407368" y="928866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679" y="1416125"/>
            <a:ext cx="2653831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173" y="3855781"/>
            <a:ext cx="4017139" cy="28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63" y="1428594"/>
            <a:ext cx="3097438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1775520" y="26064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5524"/>
              </p:ext>
            </p:extLst>
          </p:nvPr>
        </p:nvGraphicFramePr>
        <p:xfrm>
          <a:off x="777752" y="1221804"/>
          <a:ext cx="10225135" cy="5375548"/>
        </p:xfrm>
        <a:graphic>
          <a:graphicData uri="http://schemas.openxmlformats.org/drawingml/2006/table">
            <a:tbl>
              <a:tblPr/>
              <a:tblGrid>
                <a:gridCol w="153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88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8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59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063552" y="5968725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233841"/>
              </p:ext>
            </p:extLst>
          </p:nvPr>
        </p:nvGraphicFramePr>
        <p:xfrm>
          <a:off x="839416" y="1839354"/>
          <a:ext cx="10153130" cy="4129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0112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2464573548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909219341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735278889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55710627"/>
                    </a:ext>
                  </a:extLst>
                </a:gridCol>
              </a:tblGrid>
              <a:tr h="79736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學年度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110</a:t>
                      </a:r>
                      <a:endParaRPr lang="zh-TW" altLang="en-US" sz="19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108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107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106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104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666002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spc="-150">
                          <a:effectLst/>
                        </a:rPr>
                        <a:t>前</a:t>
                      </a:r>
                      <a:r>
                        <a:rPr lang="en-US" sz="2000" kern="100" spc="-150">
                          <a:effectLst/>
                        </a:rPr>
                        <a:t>3</a:t>
                      </a:r>
                      <a:r>
                        <a:rPr lang="zh-TW" sz="2000" kern="100" spc="-150">
                          <a:effectLst/>
                        </a:rPr>
                        <a:t>志願錄取率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93.44%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93.64%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93.62%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93.7%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92.32%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  <a:tr h="1666002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總錄取率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99.33%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99.08%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98.61%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98.70%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96.39%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97.20%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2580339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711624" y="1835212"/>
            <a:ext cx="1224136" cy="41293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583701"/>
            <a:ext cx="9396536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415480" y="1656556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5519738" y="1993895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7304088" y="1989139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5519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7304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7304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7304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5519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7304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5519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7304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5519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7304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5519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7304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5524496" y="4214819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7310446" y="4214819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71464" y="2718884"/>
            <a:ext cx="9505056" cy="2006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7392144" y="420639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8184232" y="2676022"/>
            <a:ext cx="2364540" cy="1518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024"/>
              </p:ext>
            </p:extLst>
          </p:nvPr>
        </p:nvGraphicFramePr>
        <p:xfrm>
          <a:off x="1415480" y="2698751"/>
          <a:ext cx="9171559" cy="4042617"/>
        </p:xfrm>
        <a:graphic>
          <a:graphicData uri="http://schemas.openxmlformats.org/drawingml/2006/table">
            <a:tbl>
              <a:tblPr/>
              <a:tblGrid>
                <a:gridCol w="176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8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2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78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34701"/>
              </p:ext>
            </p:extLst>
          </p:nvPr>
        </p:nvGraphicFramePr>
        <p:xfrm>
          <a:off x="1418458" y="2221532"/>
          <a:ext cx="9158443" cy="459995"/>
        </p:xfrm>
        <a:graphic>
          <a:graphicData uri="http://schemas.openxmlformats.org/drawingml/2006/table">
            <a:tbl>
              <a:tblPr/>
              <a:tblGrid>
                <a:gridCol w="179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2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9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2423592" y="116632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03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1739900" y="1196976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1739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739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6191250" y="260351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6191250" y="2708276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191250" y="4868864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395663" y="1700214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3179763" y="5013326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3179763" y="5949951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6708775" y="1196976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6708775" y="3357564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6780214" y="5661026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984375" y="6151564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2021/12/6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8080375" y="6151564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53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1774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1774826" y="115889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566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1774826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207126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8" y="1700214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7896226" y="3500439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600200" y="6400801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2021/12/6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5638800" y="6400801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54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03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3000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071814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7391401" y="2852739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03389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03389" y="2781301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5951539" y="1052514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387" y="5099051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1510145" y="59392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8591837" y="1181100"/>
            <a:ext cx="3436937" cy="3686175"/>
          </a:xfrm>
          <a:prstGeom prst="wedgeEllipseCallout">
            <a:avLst>
              <a:gd name="adj1" fmla="val -8272"/>
              <a:gd name="adj2" fmla="val 5559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9505" y="5040314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9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359428" y="1461862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491089"/>
            <a:ext cx="8496944" cy="63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2603501" y="1844676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2590801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2586039" y="4508501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2566988" y="5876926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6018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6014244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6013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1524000" y="90805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88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58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78464242"/>
              </p:ext>
            </p:extLst>
          </p:nvPr>
        </p:nvGraphicFramePr>
        <p:xfrm>
          <a:off x="2024034" y="1268414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135560" y="5805264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12514"/>
              </p:ext>
            </p:extLst>
          </p:nvPr>
        </p:nvGraphicFramePr>
        <p:xfrm>
          <a:off x="1127448" y="2294876"/>
          <a:ext cx="9597754" cy="3037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3934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2398919203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4294774966"/>
                    </a:ext>
                  </a:extLst>
                </a:gridCol>
              </a:tblGrid>
              <a:tr h="983216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學年度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110</a:t>
                      </a:r>
                      <a:endParaRPr lang="zh-TW" altLang="en-US" sz="2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400" kern="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108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107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106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205430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spc="-150" dirty="0">
                          <a:effectLst/>
                        </a:rPr>
                        <a:t>第</a:t>
                      </a:r>
                      <a:r>
                        <a:rPr lang="en-US" altLang="zh-TW" sz="2400" kern="100" spc="-150" dirty="0">
                          <a:effectLst/>
                        </a:rPr>
                        <a:t>1</a:t>
                      </a:r>
                      <a:r>
                        <a:rPr lang="zh-TW" sz="2400" kern="100" spc="-150" dirty="0">
                          <a:effectLst/>
                        </a:rPr>
                        <a:t>志願</a:t>
                      </a:r>
                      <a:endParaRPr lang="en-US" altLang="zh-TW" sz="2400" kern="100" spc="-150" dirty="0">
                        <a:effectLst/>
                      </a:endParaRPr>
                    </a:p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pc="-150" dirty="0">
                          <a:effectLst/>
                        </a:rPr>
                        <a:t>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57.39%</a:t>
                      </a:r>
                      <a:endParaRPr lang="zh-TW" altLang="en-US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59.64%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74.34%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73.76%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431704" y="2298925"/>
            <a:ext cx="1440160" cy="30334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84537039"/>
              </p:ext>
            </p:extLst>
          </p:nvPr>
        </p:nvGraphicFramePr>
        <p:xfrm>
          <a:off x="2013087" y="1268760"/>
          <a:ext cx="8165826" cy="5328941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0081233"/>
              </p:ext>
            </p:extLst>
          </p:nvPr>
        </p:nvGraphicFramePr>
        <p:xfrm>
          <a:off x="1631504" y="1255713"/>
          <a:ext cx="9121730" cy="52565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8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4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340768"/>
            <a:ext cx="11521280" cy="4525963"/>
          </a:xfrm>
        </p:spPr>
        <p:txBody>
          <a:bodyPr/>
          <a:lstStyle/>
          <a:p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42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4200" b="1" dirty="0">
                <a:solidFill>
                  <a:srgbClr val="333399"/>
                </a:solidFill>
              </a:rPr>
              <a:t>。</a:t>
            </a:r>
            <a:endParaRPr lang="en-US" altLang="zh-TW" sz="4200" b="1" dirty="0">
              <a:solidFill>
                <a:srgbClr val="333399"/>
              </a:solidFill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dirty="0">
                <a:solidFill>
                  <a:srgbClr val="003366"/>
                </a:solidFill>
              </a:rPr>
              <a:t/>
            </a: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9097964" y="1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2135560" y="2132856"/>
            <a:ext cx="8229600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809312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評閱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3567992"/>
              </p:ext>
            </p:extLst>
          </p:nvPr>
        </p:nvGraphicFramePr>
        <p:xfrm>
          <a:off x="407368" y="1628800"/>
          <a:ext cx="11449271" cy="4937672"/>
        </p:xfrm>
        <a:graphic>
          <a:graphicData uri="http://schemas.openxmlformats.org/drawingml/2006/table">
            <a:tbl>
              <a:tblPr/>
              <a:tblGrid>
                <a:gridCol w="116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9" y="-697"/>
            <a:ext cx="5220294" cy="6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919289" y="1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9192344" y="404664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668464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1588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260879"/>
            <a:ext cx="11233247" cy="300657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07368" y="3786188"/>
            <a:ext cx="1123324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6290297" y="1367041"/>
            <a:ext cx="5616624" cy="1158875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996" y="1331913"/>
            <a:ext cx="5113709" cy="517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2268138"/>
            <a:ext cx="4274120" cy="4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6024564" y="1143000"/>
            <a:ext cx="5904084" cy="17145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81" y="1373507"/>
            <a:ext cx="4643436" cy="475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6" y="2253121"/>
            <a:ext cx="4853234" cy="439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83596"/>
              </p:ext>
            </p:extLst>
          </p:nvPr>
        </p:nvGraphicFramePr>
        <p:xfrm>
          <a:off x="983432" y="1628776"/>
          <a:ext cx="10153129" cy="5040584"/>
        </p:xfrm>
        <a:graphic>
          <a:graphicData uri="http://schemas.openxmlformats.org/drawingml/2006/table">
            <a:tbl>
              <a:tblPr/>
              <a:tblGrid>
                <a:gridCol w="1777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631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8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57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7140576" y="1412875"/>
            <a:ext cx="4644056" cy="2808213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504" y="1244599"/>
            <a:ext cx="5188396" cy="5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6453188" y="1143001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289" y="2357439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1847528" y="2204864"/>
            <a:ext cx="8050088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76672"/>
            <a:ext cx="986509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48680"/>
            <a:ext cx="9649072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3337"/>
            <a:ext cx="9721080" cy="6811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587388" y="1916832"/>
            <a:ext cx="11017224" cy="3744887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01" y="2017874"/>
            <a:ext cx="5903785" cy="42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740" y="1988840"/>
            <a:ext cx="60117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371364" y="1772817"/>
            <a:ext cx="11449271" cy="3816424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404814"/>
            <a:ext cx="8457306" cy="63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3575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456" y="1499280"/>
            <a:ext cx="10369152" cy="51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4223792" y="6155146"/>
            <a:ext cx="792088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0061" y="606832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5,684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9" y="361949"/>
            <a:ext cx="8353547" cy="63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11624" y="493714"/>
            <a:ext cx="8195938" cy="6217436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F91BE-3749-411C-9CB8-48E7247C7A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4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</p:txBody>
      </p:sp>
      <p:pic>
        <p:nvPicPr>
          <p:cNvPr id="14339" name="群組 4">
            <a:extLst>
              <a:ext uri="{FF2B5EF4-FFF2-40B4-BE49-F238E27FC236}">
                <a16:creationId xmlns:a16="http://schemas.microsoft.com/office/drawing/2014/main" id="{E0E88659-18E4-4E98-BBE4-93AAEBFD06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682443"/>
            <a:ext cx="1977826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:a16="http://schemas.microsoft.com/office/drawing/2014/main" id="{68E2C345-2AEB-4330-905E-6769A8F8C20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C45BBB-BD2A-4FC7-9B95-0E640AC89EC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kumimoji="0" lang="zh-TW" altLang="en-US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6387" name="群組 17417">
            <a:extLst>
              <a:ext uri="{FF2B5EF4-FFF2-40B4-BE49-F238E27FC236}">
                <a16:creationId xmlns:a16="http://schemas.microsoft.com/office/drawing/2014/main" id="{F19E79B6-3F09-4D41-B613-9D8E1CBB422E}"/>
              </a:ext>
            </a:extLst>
          </p:cNvPr>
          <p:cNvGrpSpPr>
            <a:grpSpLocks/>
          </p:cNvGrpSpPr>
          <p:nvPr/>
        </p:nvGrpSpPr>
        <p:grpSpPr bwMode="auto">
          <a:xfrm>
            <a:off x="991691" y="310019"/>
            <a:ext cx="10621367" cy="6143018"/>
            <a:chOff x="148487" y="2143587"/>
            <a:chExt cx="8766353" cy="4479798"/>
          </a:xfrm>
        </p:grpSpPr>
        <p:sp>
          <p:nvSpPr>
            <p:cNvPr id="3" name="圓角矩形 2">
              <a:extLst>
                <a:ext uri="{FF2B5EF4-FFF2-40B4-BE49-F238E27FC236}">
                  <a16:creationId xmlns:a16="http://schemas.microsoft.com/office/drawing/2014/main" id="{33BC7B7A-FCC6-4F23-9E43-86546AF7CE6D}"/>
                </a:ext>
              </a:extLst>
            </p:cNvPr>
            <p:cNvSpPr/>
            <p:nvPr/>
          </p:nvSpPr>
          <p:spPr>
            <a:xfrm>
              <a:off x="2125311" y="2143587"/>
              <a:ext cx="5088750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110</a:t>
              </a:r>
              <a:r>
                <a:rPr kumimoji="0"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8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6392" name="群組 17416">
              <a:extLst>
                <a:ext uri="{FF2B5EF4-FFF2-40B4-BE49-F238E27FC236}">
                  <a16:creationId xmlns:a16="http://schemas.microsoft.com/office/drawing/2014/main" id="{F30B6DC8-C09F-4FFE-8ECC-036184910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8969"/>
              <a:ext cx="8766353" cy="3744416"/>
              <a:chOff x="42754" y="2969568"/>
              <a:chExt cx="8766353" cy="3744416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01552AE3-0D09-400C-BE67-895F4F7D3984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94" name="群組 28">
                <a:extLst>
                  <a:ext uri="{FF2B5EF4-FFF2-40B4-BE49-F238E27FC236}">
                    <a16:creationId xmlns:a16="http://schemas.microsoft.com/office/drawing/2014/main" id="{7AE6ACF0-A4BE-4D57-88A6-4563A2FDD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69568"/>
                <a:ext cx="8766353" cy="3744416"/>
                <a:chOff x="179513" y="2996952"/>
                <a:chExt cx="8766353" cy="3744416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:a16="http://schemas.microsoft.com/office/drawing/2014/main" id="{3BAA199D-8D9A-43C7-98AE-E36BECD7F31F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:a16="http://schemas.microsoft.com/office/drawing/2014/main" id="{28DD3551-B0E0-43A0-805F-F509AC15940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:a16="http://schemas.microsoft.com/office/drawing/2014/main" id="{05995E45-DD91-435F-BC8A-2D106E5EC4E7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:a16="http://schemas.microsoft.com/office/drawing/2014/main" id="{3BDCE4E3-B031-42BC-8683-9453529D22CC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:a16="http://schemas.microsoft.com/office/drawing/2014/main" id="{B76C4E26-4AC0-4F16-9323-4CBC313A6A9F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4F6F05D4-AFA1-4509-AE67-10736A3C21E8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:a16="http://schemas.microsoft.com/office/drawing/2014/main" id="{81399967-C15F-469F-92CD-1723D9047517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:a16="http://schemas.microsoft.com/office/drawing/2014/main" id="{4135F38F-0B8E-49D5-A9AD-3F0C35F391CE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:a16="http://schemas.microsoft.com/office/drawing/2014/main" id="{2BA8F9BC-33E9-42C2-8ABC-03595C52A4DB}"/>
                    </a:ext>
                  </a:extLst>
                </p:cNvPr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:a16="http://schemas.microsoft.com/office/drawing/2014/main" id="{AA79BDBA-2458-47B8-A450-F23578829275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:a16="http://schemas.microsoft.com/office/drawing/2014/main" id="{B521E4FF-13C9-4379-A58A-AE534F205ED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:a16="http://schemas.microsoft.com/office/drawing/2014/main" id="{585BE7F9-F7B9-4E95-86C4-6AF2E2A62961}"/>
                    </a:ext>
                  </a:extLst>
                </p:cNvPr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:a16="http://schemas.microsoft.com/office/drawing/2014/main" id="{FF5CF89E-928B-4B0A-86B9-516D79459F06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:a16="http://schemas.microsoft.com/office/drawing/2014/main" id="{EE015A91-C2A6-47D0-8851-6777BEC309EC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:a16="http://schemas.microsoft.com/office/drawing/2014/main" id="{D86845DE-A2F4-449B-9663-A16F779434EC}"/>
                    </a:ext>
                  </a:extLst>
                </p:cNvPr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:a16="http://schemas.microsoft.com/office/drawing/2014/main" id="{005E49CF-51DD-4D8C-BBF5-D5E20070E58A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16388" name="Line 25">
            <a:extLst>
              <a:ext uri="{FF2B5EF4-FFF2-40B4-BE49-F238E27FC236}">
                <a16:creationId xmlns:a16="http://schemas.microsoft.com/office/drawing/2014/main" id="{86F94AEC-6361-4780-89E0-1CAF9B156F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41" y="2510168"/>
            <a:ext cx="7546611" cy="11194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89" name="Line 26">
            <a:extLst>
              <a:ext uri="{FF2B5EF4-FFF2-40B4-BE49-F238E27FC236}">
                <a16:creationId xmlns:a16="http://schemas.microsoft.com/office/drawing/2014/main" id="{5D3E73D4-D600-47C7-8933-DC04B867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6824" y="2619862"/>
            <a:ext cx="7813485" cy="1012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:a16="http://schemas.microsoft.com/office/drawing/2014/main" id="{3809B631-3A01-4244-A6DD-179CED62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：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A2E0490-0984-4902-B1B3-0D66AD1F6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153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49959"/>
      </p:ext>
    </p:extLst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3">
            <a:extLst>
              <a:ext uri="{FF2B5EF4-FFF2-40B4-BE49-F238E27FC236}">
                <a16:creationId xmlns:a16="http://schemas.microsoft.com/office/drawing/2014/main" id="{7A8B927D-DFA9-4A7F-A7FC-FF5B957E82CD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7F946D-33DB-403C-ABB8-EF26BAE8F08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2E8A93-BF2D-4403-AA0C-E9D6D51E2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4509120"/>
          <a:ext cx="4889264" cy="9144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89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85CAC80-A29F-4123-991E-534F0221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1340768"/>
          <a:ext cx="4889264" cy="266404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01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FE7D1FF-4BF0-4FB7-84F5-C1320121FF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2024" y="1340768"/>
          <a:ext cx="3960439" cy="316773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546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:a16="http://schemas.microsoft.com/office/drawing/2014/main" id="{677CFC95-3EAD-4DEF-9041-FD8533691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95" y="221396"/>
            <a:ext cx="8784901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4800" dirty="0">
              <a:ln>
                <a:noFill/>
              </a:ln>
              <a:solidFill>
                <a:srgbClr val="31859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9" name="圖片 24">
            <a:extLst>
              <a:ext uri="{FF2B5EF4-FFF2-40B4-BE49-F238E27FC236}">
                <a16:creationId xmlns:a16="http://schemas.microsoft.com/office/drawing/2014/main" id="{3F1E47A2-E4B8-43D5-A6AF-2CAEBB7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733256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CA73E1A-A080-481A-95AB-EA8D029B5B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1901" y="4649088"/>
          <a:ext cx="3960439" cy="183585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3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C6398D41-320F-42AF-AB63-87E5AEB4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711646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527266" y="289140"/>
            <a:ext cx="88892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年重要</a:t>
            </a:r>
            <a: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4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343472" y="2085135"/>
            <a:ext cx="3467735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(3/14~3/18)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3214689" y="1694648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343472" y="941997"/>
            <a:ext cx="3490829" cy="710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16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(2/21~3/4)</a:t>
            </a: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3190370" y="2866613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1343472" y="3307201"/>
            <a:ext cx="3455291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4/24)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3200834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7477937" y="976210"/>
            <a:ext cx="2736850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(6/10)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8549688" y="1701654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471504" y="2051992"/>
            <a:ext cx="2963242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特招高職放榜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(6/15)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(6/16)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8575997" y="2905671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4926830" y="4829426"/>
            <a:ext cx="2551107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(3/12</a:t>
            </a:r>
            <a:r>
              <a:rPr lang="zh-TW" altLang="en-US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3/13)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343472" y="4484845"/>
            <a:ext cx="3490829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(5/21~5/22)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8575996" y="419745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7471504" y="455823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3204224" y="5235208"/>
            <a:ext cx="503238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1343472" y="5420151"/>
            <a:ext cx="3490829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實用技能、高職技優</a:t>
            </a:r>
            <a:endParaRPr lang="en-US" altLang="zh-TW" sz="2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報名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5/27</a:t>
            </a:r>
          </a:p>
          <a:p>
            <a:pPr algn="ctr"/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實技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6/13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技優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6/15</a:t>
            </a:r>
          </a:p>
          <a:p>
            <a:pPr algn="ctr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報到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6/16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7471504" y="3278183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635059">
            <a:off x="10128791" y="2886809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8594743" y="531003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77937" y="568887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(7/13)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4926830" y="978681"/>
            <a:ext cx="2452145" cy="375392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桃園市辦理試模擬測驗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(12/15</a:t>
            </a:r>
            <a:r>
              <a:rPr lang="zh-TW" altLang="en-US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16)</a:t>
            </a: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1/6-1/14)</a:t>
            </a:r>
            <a:endParaRPr lang="en-US" altLang="zh-TW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試模擬分發放榜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2/11</a:t>
            </a:r>
            <a:r>
              <a:rPr lang="en-US" altLang="zh-TW" sz="24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638504">
            <a:off x="4397868" y="1788087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1511867" y="6428152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00942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51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484784"/>
            <a:ext cx="9829278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大園國際高中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    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3EE37E-3C7A-44F3-9F39-D580EA1132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03388" y="171450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1" name="群組 4">
            <a:extLst>
              <a:ext uri="{FF2B5EF4-FFF2-40B4-BE49-F238E27FC236}">
                <a16:creationId xmlns:a16="http://schemas.microsoft.com/office/drawing/2014/main" id="{D452935B-B10C-4673-8187-2AFE8B4083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735138" y="1255923"/>
            <a:ext cx="181822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199456" y="1280986"/>
            <a:ext cx="10657183" cy="9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eaLnBrk="1" hangingPunct="1"/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103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115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學年度桃園市國中畢業生將由每年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8,554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3,231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2309269" y="424926"/>
            <a:ext cx="757346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本市國中畢業生數趨勢圖</a:t>
            </a: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571802"/>
              </p:ext>
            </p:extLst>
          </p:nvPr>
        </p:nvGraphicFramePr>
        <p:xfrm>
          <a:off x="1569174" y="2229456"/>
          <a:ext cx="9001000" cy="4684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C3AEFDC6-0599-42B7-B623-2A45BA39B6ED}"/>
              </a:ext>
            </a:extLst>
          </p:cNvPr>
          <p:cNvSpPr txBox="1"/>
          <p:nvPr/>
        </p:nvSpPr>
        <p:spPr>
          <a:xfrm>
            <a:off x="6600056" y="3068960"/>
            <a:ext cx="64807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ln w="38100"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3722"/>
              </p:ext>
            </p:extLst>
          </p:nvPr>
        </p:nvGraphicFramePr>
        <p:xfrm>
          <a:off x="551384" y="605144"/>
          <a:ext cx="10945215" cy="6065520"/>
        </p:xfrm>
        <a:graphic>
          <a:graphicData uri="http://schemas.openxmlformats.org/drawingml/2006/table">
            <a:tbl>
              <a:tblPr/>
              <a:tblGrid>
                <a:gridCol w="1747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2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9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2207568" y="28881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845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03565"/>
              </p:ext>
            </p:extLst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1" y="47625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1023"/>
              </p:ext>
            </p:extLst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48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119336" y="59469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900329"/>
              </p:ext>
            </p:extLst>
          </p:nvPr>
        </p:nvGraphicFramePr>
        <p:xfrm>
          <a:off x="983432" y="1844824"/>
          <a:ext cx="10081120" cy="4693920"/>
        </p:xfrm>
        <a:graphic>
          <a:graphicData uri="http://schemas.openxmlformats.org/drawingml/2006/table">
            <a:tbl>
              <a:tblPr/>
              <a:tblGrid>
                <a:gridCol w="194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78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407368" y="118790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A019657-AA9A-4872-90FB-687A669D6A3D}"/>
              </a:ext>
            </a:extLst>
          </p:cNvPr>
          <p:cNvSpPr txBox="1">
            <a:spLocks/>
          </p:cNvSpPr>
          <p:nvPr/>
        </p:nvSpPr>
        <p:spPr>
          <a:xfrm>
            <a:off x="1613694" y="1878013"/>
            <a:ext cx="8964612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考試分發入學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5" name="群組 4">
            <a:extLst>
              <a:ext uri="{FF2B5EF4-FFF2-40B4-BE49-F238E27FC236}">
                <a16:creationId xmlns:a16="http://schemas.microsoft.com/office/drawing/2014/main" id="{567576FA-4BBF-4D8F-8A6A-493DC64168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50421"/>
            <a:ext cx="9577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2A3B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，考英文閱讀與寫作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全英文授課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畢業要寫論文，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APA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格式、外部審查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月考全球大會考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不用考托福、雅思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升學：國內外大學都可以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學費：每學期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45000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A23F4B-C65B-4DD4-A62D-1EAB6773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C224598-3B1A-4161-9E0F-7744F74605B9}"/>
              </a:ext>
            </a:extLst>
          </p:cNvPr>
          <p:cNvSpPr txBox="1">
            <a:spLocks/>
          </p:cNvSpPr>
          <p:nvPr/>
        </p:nvSpPr>
        <p:spPr>
          <a:xfrm>
            <a:off x="1271464" y="1556792"/>
            <a:ext cx="9793088" cy="3783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桃園市公私立高中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雙聯學位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同時取得美、加的高中學位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488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970790E-B3E5-4FA9-A3C3-99DE37FC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美國緬因州中央中學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2254AE5-3830-4477-8AF9-29326A310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：武陵高中、桃園高中、陽明高中、內壢高中、大園國際高中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國內學分必須全部及格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每年修一門美國課程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其中一個暑假到美國上課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18000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DDAF55-743F-462A-8F65-B8792100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8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D2A5174-7E77-4CFF-975B-C4EAB331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加拿大薩省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GSCS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、卑詩省第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8409308-9706-4063-B18D-81AD0579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1"/>
            <a:ext cx="11103024" cy="5121275"/>
          </a:xfrm>
        </p:spPr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合作學校：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扣除前述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所學校之外的本市其他高中，合計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要參加加拿大的測驗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每年修一門加拿大課程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卑詩省其中一暑假到加拿大學校、薩省要到加拿大一年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AA7990-2FA5-4BE4-96F3-B71B5C2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167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1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8359776" y="165258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1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8594726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38" y="658814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1493838" y="4205289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01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0551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16599</TotalTime>
  <Words>8880</Words>
  <Application>Microsoft Office PowerPoint</Application>
  <PresentationFormat>寬螢幕</PresentationFormat>
  <Paragraphs>1438</Paragraphs>
  <Slides>142</Slides>
  <Notes>50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142</vt:i4>
      </vt:variant>
    </vt:vector>
  </HeadingPairs>
  <TitlesOfParts>
    <vt:vector size="159" baseType="lpstr">
      <vt:lpstr>BiauKai</vt:lpstr>
      <vt:lpstr>Cataneo BT</vt:lpstr>
      <vt:lpstr>Gulim</vt:lpstr>
      <vt:lpstr>文鼎中圓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Tahoma</vt:lpstr>
      <vt:lpstr>Times New Roman</vt:lpstr>
      <vt:lpstr>Verdana</vt:lpstr>
      <vt:lpstr>Wingdings</vt:lpstr>
      <vt:lpstr>Wingdings 2</vt:lpstr>
      <vt:lpstr>12年國教簡報</vt:lpstr>
      <vt:lpstr>PowerPoint 簡報</vt:lpstr>
      <vt:lpstr>          目次</vt:lpstr>
      <vt:lpstr>PowerPoint 簡報</vt:lpstr>
      <vt:lpstr>109學年度適性入學成果</vt:lpstr>
      <vt:lpstr>109學年度適性入學成果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桃連區機械群110學年度招生科別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桃連區主要入學管道</vt:lpstr>
      <vt:lpstr>PowerPoint 簡報</vt:lpstr>
      <vt:lpstr>PowerPoint 簡報</vt:lpstr>
      <vt:lpstr>110學年度桃連區適性入學管道</vt:lpstr>
      <vt:lpstr>PowerPoint 簡報</vt:lpstr>
      <vt:lpstr>PowerPoint 簡報</vt:lpstr>
      <vt:lpstr>PowerPoint 簡報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美國緬因州中央中學</vt:lpstr>
      <vt:lpstr>加拿大薩省GSCS、卑詩省第73學區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110年桃連區免試入學-同分超額比序步驟</vt:lpstr>
      <vt:lpstr>PowerPoint 簡報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  <vt:lpstr>PowerPoint 簡報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中興國中</cp:lastModifiedBy>
  <cp:revision>1296</cp:revision>
  <cp:lastPrinted>2019-10-04T10:15:06Z</cp:lastPrinted>
  <dcterms:created xsi:type="dcterms:W3CDTF">2012-05-12T02:14:41Z</dcterms:created>
  <dcterms:modified xsi:type="dcterms:W3CDTF">2021-12-06T05:41:29Z</dcterms:modified>
</cp:coreProperties>
</file>