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6DCVQUf1BJoafCUh5po6tlj6F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p10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0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5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p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7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7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9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9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TW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空白" type="blank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1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body" idx="1"/>
          </p:nvPr>
        </p:nvSpPr>
        <p:spPr>
          <a:xfrm rot="5400000">
            <a:off x="2583179" y="85514"/>
            <a:ext cx="4023360" cy="754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直排標題及文字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2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title"/>
          </p:nvPr>
        </p:nvSpPr>
        <p:spPr>
          <a:xfrm rot="5400000">
            <a:off x="4650802" y="2307652"/>
            <a:ext cx="5757421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2"/>
          <p:cNvSpPr txBox="1">
            <a:spLocks noGrp="1"/>
          </p:cNvSpPr>
          <p:nvPr>
            <p:ph type="body" idx="1"/>
          </p:nvPr>
        </p:nvSpPr>
        <p:spPr>
          <a:xfrm rot="5400000">
            <a:off x="650303" y="393126"/>
            <a:ext cx="5757420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章節標題" type="secHead">
  <p:cSld name="SECTION_HEADER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3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32" name="Google Shape;32;p13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14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41" name="Google Shape;41;p14"/>
          <p:cNvCxnSpPr/>
          <p:nvPr/>
        </p:nvCxnSpPr>
        <p:spPr>
          <a:xfrm>
            <a:off x="905744" y="4343400"/>
            <a:ext cx="740664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body" idx="2"/>
          </p:nvPr>
        </p:nvSpPr>
        <p:spPr>
          <a:xfrm>
            <a:off x="4663440" y="1845736"/>
            <a:ext cx="3703320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6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body" idx="2"/>
          </p:nvPr>
        </p:nvSpPr>
        <p:spPr>
          <a:xfrm>
            <a:off x="82296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3"/>
          </p:nvPr>
        </p:nvSpPr>
        <p:spPr>
          <a:xfrm>
            <a:off x="4663440" y="1846052"/>
            <a:ext cx="370332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4"/>
          </p:nvPr>
        </p:nvSpPr>
        <p:spPr>
          <a:xfrm>
            <a:off x="4663440" y="2582334"/>
            <a:ext cx="3703320" cy="328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輔助字幕的內容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9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body" idx="1"/>
          </p:nvPr>
        </p:nvSpPr>
        <p:spPr>
          <a:xfrm>
            <a:off x="3460237" y="731520"/>
            <a:ext cx="5009393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349134" y="6459786"/>
            <a:ext cx="19638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3600450" y="6459786"/>
            <a:ext cx="34861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含輔助字幕的圖片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0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2" y="0"/>
            <a:ext cx="9143989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body" idx="1"/>
          </p:nvPr>
        </p:nvSpPr>
        <p:spPr>
          <a:xfrm>
            <a:off x="822959" y="5907024"/>
            <a:ext cx="758952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1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17" name="Google Shape;17;p11"/>
          <p:cNvCxnSpPr/>
          <p:nvPr/>
        </p:nvCxnSpPr>
        <p:spPr>
          <a:xfrm>
            <a:off x="895149" y="1737845"/>
            <a:ext cx="74752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DCECB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73228"/>
          </a:xfrm>
          <a:prstGeom prst="rect">
            <a:avLst/>
          </a:prstGeom>
          <a:gradFill>
            <a:gsLst>
              <a:gs pos="0">
                <a:schemeClr val="lt1"/>
              </a:gs>
              <a:gs pos="66000">
                <a:srgbClr val="F1E3D8"/>
              </a:gs>
              <a:gs pos="83000">
                <a:srgbClr val="9DCECB"/>
              </a:gs>
              <a:gs pos="100000">
                <a:srgbClr val="9DCECB"/>
              </a:gs>
            </a:gsLst>
            <a:lin ang="5400000" scaled="0"/>
          </a:gradFill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347161"/>
            <a:ext cx="1126067" cy="1126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0"/>
          <p:cNvSpPr txBox="1"/>
          <p:nvPr/>
        </p:nvSpPr>
        <p:spPr>
          <a:xfrm>
            <a:off x="822960" y="1718812"/>
            <a:ext cx="7950462" cy="2431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 i="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影片－2024 幸福保衛站</a:t>
            </a:r>
            <a:endParaRPr sz="4400" b="1" i="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4400" b="1" i="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北臺8縣市 幸福保衛站 </a:t>
            </a:r>
            <a:endParaRPr sz="4400" b="1" i="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zh-TW" sz="4400" b="1" i="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攜手守護180萬學童</a:t>
            </a:r>
            <a:endParaRPr sz="4400" b="1" i="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48" name="Google Shape;248;p10"/>
          <p:cNvSpPr txBox="1">
            <a:spLocks noGrp="1"/>
          </p:cNvSpPr>
          <p:nvPr>
            <p:ph type="body" idx="1"/>
          </p:nvPr>
        </p:nvSpPr>
        <p:spPr>
          <a:xfrm>
            <a:off x="916095" y="4631020"/>
            <a:ext cx="7543800" cy="179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zh-TW" sz="2000"/>
              <a:t>影片請雲端硬碟下載相關資料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9487" y="3533007"/>
            <a:ext cx="3449040" cy="34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/>
          <p:nvPr/>
        </p:nvSpPr>
        <p:spPr>
          <a:xfrm>
            <a:off x="397639" y="1142258"/>
            <a:ext cx="5949539" cy="2903516"/>
          </a:xfrm>
          <a:prstGeom prst="cloudCallout">
            <a:avLst>
              <a:gd name="adj1" fmla="val 60051"/>
              <a:gd name="adj2" fmla="val 47043"/>
            </a:avLst>
          </a:prstGeom>
          <a:solidFill>
            <a:schemeClr val="accent1"/>
          </a:solidFill>
          <a:ln w="15875" cap="flat" cmpd="sng">
            <a:solidFill>
              <a:srgbClr val="6037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0" i="0" u="none" strike="noStrike" cap="non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什麼是幸福保衛站?</a:t>
            </a:r>
            <a:endParaRPr sz="3600" b="0" i="0" u="none" strike="noStrike" cap="none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3"/>
          <p:cNvGrpSpPr/>
          <p:nvPr/>
        </p:nvGrpSpPr>
        <p:grpSpPr>
          <a:xfrm>
            <a:off x="-910003" y="356990"/>
            <a:ext cx="9646816" cy="4017409"/>
            <a:chOff x="-1263737" y="533159"/>
            <a:chExt cx="9646816" cy="4017409"/>
          </a:xfrm>
        </p:grpSpPr>
        <p:sp>
          <p:nvSpPr>
            <p:cNvPr id="121" name="Google Shape;121;p3"/>
            <p:cNvSpPr/>
            <p:nvPr/>
          </p:nvSpPr>
          <p:spPr>
            <a:xfrm>
              <a:off x="838363" y="2541864"/>
              <a:ext cx="547005" cy="140856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w="15875" cap="flat" cmpd="sng">
              <a:solidFill>
                <a:srgbClr val="AB6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1074090" y="3208368"/>
              <a:ext cx="75552" cy="755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38363" y="2495956"/>
              <a:ext cx="547005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245"/>
                  </a:moveTo>
                  <a:lnTo>
                    <a:pt x="60000" y="60245"/>
                  </a:lnTo>
                  <a:lnTo>
                    <a:pt x="60000" y="60000"/>
                  </a:lnTo>
                  <a:lnTo>
                    <a:pt x="120000" y="60000"/>
                  </a:lnTo>
                </a:path>
              </a:pathLst>
            </a:custGeom>
            <a:noFill/>
            <a:ln w="15875" cap="flat" cmpd="sng">
              <a:solidFill>
                <a:srgbClr val="AB6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1098191" y="2528001"/>
              <a:ext cx="27350" cy="27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38363" y="1133115"/>
              <a:ext cx="547005" cy="1408748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w="15875" cap="flat" cmpd="sng">
              <a:solidFill>
                <a:srgbClr val="AB6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1074086" y="1799709"/>
              <a:ext cx="75561" cy="755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endParaRPr sz="500" b="1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-5400000">
              <a:off x="-1263598" y="2124938"/>
              <a:ext cx="3370072" cy="833850"/>
            </a:xfrm>
            <a:prstGeom prst="rect">
              <a:avLst/>
            </a:prstGeom>
            <a:solidFill>
              <a:srgbClr val="DFE4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-1263737" y="2124949"/>
              <a:ext cx="3370200" cy="83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7925" tIns="27925" rIns="27925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DFKai-SB"/>
                <a:buNone/>
              </a:pPr>
              <a:r>
                <a:rPr lang="zh-TW" sz="4400" b="0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計</a:t>
              </a:r>
              <a:endPara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DFKai-SB"/>
                <a:buNone/>
              </a:pPr>
              <a:r>
                <a:rPr lang="zh-TW" sz="4400" b="0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畫</a:t>
              </a:r>
              <a:endPara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DFKai-SB"/>
                <a:buNone/>
              </a:pPr>
              <a:r>
                <a:rPr lang="zh-TW" sz="4400" b="0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簡</a:t>
              </a:r>
              <a:endParaRPr sz="44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400"/>
                <a:buFont typeface="DFKai-SB"/>
                <a:buNone/>
              </a:pPr>
              <a:r>
                <a:rPr lang="zh-TW" sz="4400" b="0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介</a:t>
              </a: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1385369" y="533159"/>
              <a:ext cx="6997710" cy="1199910"/>
            </a:xfrm>
            <a:prstGeom prst="rect">
              <a:avLst/>
            </a:prstGeom>
            <a:solidFill>
              <a:srgbClr val="FBE6CC"/>
            </a:solidFill>
            <a:ln w="15875" cap="flat" cmpd="sng">
              <a:solidFill>
                <a:srgbClr val="AB6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1385369" y="533159"/>
              <a:ext cx="6997710" cy="11999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DFKai-SB"/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結合本市統一、萊爾富、來來、全家等</a:t>
              </a:r>
              <a:r>
                <a:rPr lang="zh-TW" sz="2000" b="1" i="0" u="none" strike="noStrike" cap="none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四大超商</a:t>
              </a:r>
              <a:r>
                <a:rPr lang="zh-TW" sz="2000" b="1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作為關懷據點，發現社區內需要幫助之高風險家庭兒少，及時通報，即時提供弱勢學生餐點、資源及服務。</a:t>
              </a: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385369" y="1941533"/>
              <a:ext cx="6997710" cy="1200286"/>
            </a:xfrm>
            <a:prstGeom prst="rect">
              <a:avLst/>
            </a:prstGeom>
            <a:solidFill>
              <a:srgbClr val="FBE6CC"/>
            </a:solidFill>
            <a:ln w="9525" cap="flat" cmpd="sng">
              <a:solidFill>
                <a:srgbClr val="AB6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1385369" y="1941533"/>
              <a:ext cx="6997710" cy="1200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12700" rIns="12700" bIns="127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DFKai-SB"/>
                <a:buNone/>
              </a:pPr>
              <a:r>
                <a:rPr lang="zh-TW" sz="2000" b="1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藉由四大超商據點綿密、24小時不打烊的超商，提供急難求助學童餐點及通報。</a:t>
              </a: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1385369" y="3350282"/>
              <a:ext cx="6997710" cy="1200286"/>
            </a:xfrm>
            <a:prstGeom prst="rect">
              <a:avLst/>
            </a:prstGeom>
            <a:solidFill>
              <a:srgbClr val="FBE6CC"/>
            </a:solidFill>
            <a:ln w="9525" cap="flat" cmpd="sng">
              <a:solidFill>
                <a:srgbClr val="AB620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1385369" y="3350282"/>
              <a:ext cx="6997710" cy="12002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50" tIns="12050" rIns="12050" bIns="12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DFKai-SB"/>
                <a:buNone/>
              </a:pPr>
              <a:r>
                <a:rPr lang="zh-TW" sz="1900" b="1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18歲以下家中</a:t>
              </a:r>
              <a:r>
                <a:rPr lang="zh-TW" sz="1900" b="1" i="0" u="none" strike="noStrike" cap="none">
                  <a:solidFill>
                    <a:srgbClr val="FF0000"/>
                  </a:solidFill>
                  <a:latin typeface="DFKai-SB"/>
                  <a:ea typeface="DFKai-SB"/>
                  <a:cs typeface="DFKai-SB"/>
                  <a:sym typeface="DFKai-SB"/>
                </a:rPr>
                <a:t>遇緊急變故</a:t>
              </a:r>
              <a:r>
                <a:rPr lang="zh-TW" sz="1900" b="1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學童，飢餓時可至</a:t>
              </a:r>
              <a:r>
                <a:rPr lang="zh-TW" sz="1900" b="1" i="0" u="sng" strike="noStrike" cap="none">
                  <a:solidFill>
                    <a:srgbClr val="0070C0"/>
                  </a:solidFill>
                  <a:latin typeface="DFKai-SB"/>
                  <a:ea typeface="DFKai-SB"/>
                  <a:cs typeface="DFKai-SB"/>
                  <a:sym typeface="DFKai-SB"/>
                </a:rPr>
                <a:t>有貼幸福保衛站貼紙</a:t>
              </a:r>
              <a:r>
                <a:rPr lang="zh-TW" sz="1900" b="1" i="0" u="none" strike="noStrike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四大超商門市統一、全家、萊爾富、來來(OK)求助取餐。</a:t>
              </a:r>
              <a:endParaRPr/>
            </a:p>
          </p:txBody>
        </p:sp>
      </p:grpSp>
      <p:pic>
        <p:nvPicPr>
          <p:cNvPr id="135" name="Google Shape;135;p3" descr="八仙塵爆案4大超商設計捐款程式免手續費| 生活| Newtalk新聞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8687" y="4655889"/>
            <a:ext cx="7286625" cy="199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4"/>
          <p:cNvPicPr preferRelativeResize="0"/>
          <p:nvPr/>
        </p:nvPicPr>
        <p:blipFill rotWithShape="1">
          <a:blip r:embed="rId3">
            <a:alphaModFix/>
          </a:blip>
          <a:srcRect l="10765" t="3982" r="8622" b="7824"/>
          <a:stretch/>
        </p:blipFill>
        <p:spPr>
          <a:xfrm>
            <a:off x="4918589" y="439071"/>
            <a:ext cx="4166689" cy="576878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lgDashDot"/>
            <a:round/>
            <a:headEnd type="none" w="sm" len="sm"/>
            <a:tailEnd type="none" w="sm" len="sm"/>
          </a:ln>
        </p:spPr>
      </p:pic>
      <p:sp>
        <p:nvSpPr>
          <p:cNvPr id="142" name="Google Shape;142;p4"/>
          <p:cNvSpPr txBox="1"/>
          <p:nvPr/>
        </p:nvSpPr>
        <p:spPr>
          <a:xfrm>
            <a:off x="328256" y="1086871"/>
            <a:ext cx="4649056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0" i="0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★超商門口會貼有-幸福保衛站貼紙</a:t>
            </a:r>
            <a:endParaRPr sz="3200" b="0" i="0" strike="noStrike" cap="non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328256" y="2538632"/>
            <a:ext cx="4649100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200" b="0" i="0" strike="noStrike" cap="non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★倘學生家中遇急難需求，可向超商店員求助取餐</a:t>
            </a:r>
            <a:endParaRPr sz="3200" b="0" i="0" strike="noStrike" cap="none">
              <a:solidFill>
                <a:srgbClr val="0070C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44" name="Google Shape;144;p4"/>
          <p:cNvSpPr txBox="1"/>
          <p:nvPr/>
        </p:nvSpPr>
        <p:spPr>
          <a:xfrm>
            <a:off x="328256" y="4251761"/>
            <a:ext cx="4814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★救急不救窮!!!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0" i="0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★</a:t>
            </a:r>
            <a:r>
              <a:rPr lang="zh-TW" sz="40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非長期照顧!!!</a:t>
            </a:r>
            <a:endParaRPr sz="4000" b="0" i="0" strike="noStrike">
              <a:solidFill>
                <a:srgbClr val="FF000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"/>
          <p:cNvSpPr txBox="1"/>
          <p:nvPr/>
        </p:nvSpPr>
        <p:spPr>
          <a:xfrm>
            <a:off x="4752363" y="25085"/>
            <a:ext cx="43077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幸福保衛站運作模式</a:t>
            </a:r>
            <a:endParaRPr sz="3600" b="1" i="0" u="none" strike="noStrike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pic>
        <p:nvPicPr>
          <p:cNvPr id="151" name="Google Shape;15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674" y="2941754"/>
            <a:ext cx="2380890" cy="1682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5" descr="https://images.chinatimes.com/newsphoto/2020-01-24/656/B09A00_P_02_02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3674" y="1089845"/>
            <a:ext cx="2380890" cy="1565734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/>
          <p:nvPr/>
        </p:nvSpPr>
        <p:spPr>
          <a:xfrm>
            <a:off x="2399250" y="874995"/>
            <a:ext cx="1260446" cy="551572"/>
          </a:xfrm>
          <a:prstGeom prst="rect">
            <a:avLst/>
          </a:prstGeom>
          <a:solidFill>
            <a:srgbClr val="F2F1E4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Step 1</a:t>
            </a:r>
            <a:endParaRPr sz="2400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id="154" name="Google Shape;154;p5"/>
          <p:cNvPicPr preferRelativeResize="0"/>
          <p:nvPr/>
        </p:nvPicPr>
        <p:blipFill rotWithShape="1">
          <a:blip r:embed="rId5">
            <a:alphaModFix/>
          </a:blip>
          <a:srcRect l="6405" r="3521" b="12657"/>
          <a:stretch/>
        </p:blipFill>
        <p:spPr>
          <a:xfrm>
            <a:off x="530408" y="4759519"/>
            <a:ext cx="2427421" cy="162347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5"/>
          <p:cNvSpPr/>
          <p:nvPr/>
        </p:nvSpPr>
        <p:spPr>
          <a:xfrm>
            <a:off x="2399250" y="2731869"/>
            <a:ext cx="1260446" cy="551572"/>
          </a:xfrm>
          <a:prstGeom prst="rect">
            <a:avLst/>
          </a:prstGeom>
          <a:solidFill>
            <a:srgbClr val="F2F1E4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Step 2</a:t>
            </a:r>
            <a:endParaRPr sz="2400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2399250" y="4794029"/>
            <a:ext cx="1260446" cy="551572"/>
          </a:xfrm>
          <a:prstGeom prst="rect">
            <a:avLst/>
          </a:prstGeom>
          <a:solidFill>
            <a:srgbClr val="F2F1E4"/>
          </a:solidFill>
          <a:ln w="1587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rgbClr val="7030A0"/>
                </a:solidFill>
                <a:latin typeface="Algerian"/>
                <a:ea typeface="Algerian"/>
                <a:cs typeface="Algerian"/>
                <a:sym typeface="Algerian"/>
              </a:rPr>
              <a:t>Step 3</a:t>
            </a:r>
            <a:endParaRPr sz="2400">
              <a:solidFill>
                <a:srgbClr val="7030A0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157" name="Google Shape;157;p5"/>
          <p:cNvSpPr txBox="1"/>
          <p:nvPr/>
        </p:nvSpPr>
        <p:spPr>
          <a:xfrm>
            <a:off x="2936145" y="1401382"/>
            <a:ext cx="565418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學童</a:t>
            </a:r>
            <a:r>
              <a:rPr lang="zh-TW" sz="2000" b="1" i="0" u="sng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填寫基本資料</a:t>
            </a:r>
            <a:r>
              <a:rPr lang="zh-TW" sz="2000" b="0" i="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，選取飯、麵和麵包等</a:t>
            </a:r>
            <a:r>
              <a:rPr lang="zh-TW" sz="2000" b="0" i="0" u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主食餐點及不含酒精之飲料1份</a:t>
            </a:r>
            <a:r>
              <a:rPr lang="zh-TW" sz="2000" b="0" i="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(</a:t>
            </a:r>
            <a:r>
              <a:rPr lang="zh-TW" sz="2000" b="0" i="0" u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100元</a:t>
            </a:r>
            <a:r>
              <a:rPr lang="zh-TW" sz="2000" b="0" i="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為原則)，並於</a:t>
            </a:r>
            <a:r>
              <a:rPr lang="zh-TW" sz="2000" b="1" i="0" u="none" strike="noStrike">
                <a:solidFill>
                  <a:srgbClr val="0070C0"/>
                </a:solidFill>
                <a:latin typeface="DFKai-SB"/>
                <a:ea typeface="DFKai-SB"/>
                <a:cs typeface="DFKai-SB"/>
                <a:sym typeface="DFKai-SB"/>
              </a:rPr>
              <a:t>店內食用完畢為原則</a:t>
            </a:r>
            <a:r>
              <a:rPr lang="zh-TW" sz="2000" b="0" i="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。</a:t>
            </a:r>
            <a:endParaRPr sz="2400" b="0" i="0" u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8" name="Google Shape;158;p5"/>
          <p:cNvSpPr txBox="1"/>
          <p:nvPr/>
        </p:nvSpPr>
        <p:spPr>
          <a:xfrm>
            <a:off x="2936146" y="3429000"/>
            <a:ext cx="565418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學童取餐後超商</a:t>
            </a:r>
            <a:r>
              <a:rPr lang="zh-TW" sz="2000" b="1" i="0" u="none" strike="noStrik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24小時</a:t>
            </a:r>
            <a:r>
              <a:rPr lang="zh-TW" sz="2000" b="0" i="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傳真通報，社會局接獲通報後，派案至教育局，由教育局通知學校。</a:t>
            </a:r>
            <a:endParaRPr sz="2400" b="0" i="0" u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029473" y="5447419"/>
            <a:ext cx="61145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000" b="0" i="0" u="none" strike="noStrike">
                <a:solidFill>
                  <a:srgbClr val="000000"/>
                </a:solidFill>
                <a:latin typeface="DFKai-SB"/>
                <a:ea typeface="DFKai-SB"/>
                <a:cs typeface="DFKai-SB"/>
                <a:sym typeface="DFKai-SB"/>
              </a:rPr>
              <a:t>學校關懷輔導學生、引介資源協助學生。</a:t>
            </a:r>
            <a:endParaRPr sz="2400" b="0" i="0" u="none" strike="noStrike">
              <a:solidFill>
                <a:srgbClr val="000000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60" name="Google Shape;160;p5"/>
          <p:cNvSpPr/>
          <p:nvPr/>
        </p:nvSpPr>
        <p:spPr>
          <a:xfrm rot="-5400000">
            <a:off x="6680899" y="-1556960"/>
            <a:ext cx="113691" cy="4516049"/>
          </a:xfrm>
          <a:prstGeom prst="round2SameRect">
            <a:avLst>
              <a:gd name="adj1" fmla="val 16667"/>
              <a:gd name="adj2" fmla="val 10097"/>
            </a:avLst>
          </a:prstGeom>
          <a:solidFill>
            <a:srgbClr val="C5B4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/>
          <p:nvPr/>
        </p:nvSpPr>
        <p:spPr>
          <a:xfrm>
            <a:off x="634160" y="716153"/>
            <a:ext cx="82296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 i="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學童取餐流程</a:t>
            </a:r>
            <a:endParaRPr sz="4400" b="1" i="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167" name="Google Shape;167;p6"/>
          <p:cNvSpPr/>
          <p:nvPr/>
        </p:nvSpPr>
        <p:spPr>
          <a:xfrm>
            <a:off x="956196" y="1955968"/>
            <a:ext cx="1707624" cy="1692275"/>
          </a:xfrm>
          <a:custGeom>
            <a:avLst/>
            <a:gdLst/>
            <a:ahLst/>
            <a:cxnLst/>
            <a:rect l="l" t="t" r="r" b="b"/>
            <a:pathLst>
              <a:path w="660438" h="653852" extrusionOk="0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lt1"/>
          </a:solidFill>
          <a:ln w="25400" cap="rnd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8" name="Google Shape;168;p6"/>
          <p:cNvGrpSpPr/>
          <p:nvPr/>
        </p:nvGrpSpPr>
        <p:grpSpPr>
          <a:xfrm>
            <a:off x="1570324" y="2190918"/>
            <a:ext cx="533873" cy="615337"/>
            <a:chOff x="5844088" y="2600655"/>
            <a:chExt cx="534233" cy="615308"/>
          </a:xfrm>
        </p:grpSpPr>
        <p:grpSp>
          <p:nvGrpSpPr>
            <p:cNvPr id="169" name="Google Shape;169;p6"/>
            <p:cNvGrpSpPr/>
            <p:nvPr/>
          </p:nvGrpSpPr>
          <p:grpSpPr>
            <a:xfrm rot="8489641">
              <a:off x="6012750" y="2653201"/>
              <a:ext cx="215979" cy="555978"/>
              <a:chOff x="6011261" y="2543519"/>
              <a:chExt cx="242158" cy="623372"/>
            </a:xfrm>
          </p:grpSpPr>
          <p:sp>
            <p:nvSpPr>
              <p:cNvPr id="170" name="Google Shape;170;p6"/>
              <p:cNvSpPr/>
              <p:nvPr/>
            </p:nvSpPr>
            <p:spPr>
              <a:xfrm>
                <a:off x="6019303" y="2543519"/>
                <a:ext cx="217230" cy="201123"/>
              </a:xfrm>
              <a:custGeom>
                <a:avLst/>
                <a:gdLst/>
                <a:ahLst/>
                <a:cxnLst/>
                <a:rect l="l" t="t" r="r" b="b"/>
                <a:pathLst>
                  <a:path w="217195" h="201788" extrusionOk="0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noFill/>
              <a:ln w="254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171;p6"/>
              <p:cNvSpPr/>
              <p:nvPr/>
            </p:nvSpPr>
            <p:spPr>
              <a:xfrm>
                <a:off x="6011261" y="2721930"/>
                <a:ext cx="242158" cy="444961"/>
              </a:xfrm>
              <a:custGeom>
                <a:avLst/>
                <a:gdLst/>
                <a:ahLst/>
                <a:cxnLst/>
                <a:rect l="l" t="t" r="r" b="b"/>
                <a:pathLst>
                  <a:path w="215900" h="444500" extrusionOk="0">
                    <a:moveTo>
                      <a:pt x="12700" y="12700"/>
                    </a:moveTo>
                    <a:lnTo>
                      <a:pt x="0" y="444500"/>
                    </a:lnTo>
                    <a:lnTo>
                      <a:pt x="215900" y="419100"/>
                    </a:lnTo>
                    <a:lnTo>
                      <a:pt x="215900" y="0"/>
                    </a:lnTo>
                    <a:lnTo>
                      <a:pt x="215900" y="0"/>
                    </a:lnTo>
                  </a:path>
                </a:pathLst>
              </a:custGeom>
              <a:noFill/>
              <a:ln w="254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172;p6"/>
              <p:cNvSpPr/>
              <p:nvPr/>
            </p:nvSpPr>
            <p:spPr>
              <a:xfrm>
                <a:off x="6100764" y="2573365"/>
                <a:ext cx="64101" cy="60515"/>
              </a:xfrm>
              <a:custGeom>
                <a:avLst/>
                <a:gdLst/>
                <a:ahLst/>
                <a:cxnLst/>
                <a:rect l="l" t="t" r="r" b="b"/>
                <a:pathLst>
                  <a:path w="217195" h="201788" extrusionOk="0">
                    <a:moveTo>
                      <a:pt x="114300" y="0"/>
                    </a:moveTo>
                    <a:cubicBezTo>
                      <a:pt x="170391" y="82550"/>
                      <a:pt x="226483" y="165100"/>
                      <a:pt x="215900" y="190500"/>
                    </a:cubicBezTo>
                    <a:cubicBezTo>
                      <a:pt x="143933" y="190500"/>
                      <a:pt x="19050" y="215900"/>
                      <a:pt x="0" y="190500"/>
                    </a:cubicBezTo>
                    <a:lnTo>
                      <a:pt x="114300" y="0"/>
                    </a:lnTo>
                    <a:close/>
                  </a:path>
                </a:pathLst>
              </a:custGeom>
              <a:solidFill>
                <a:srgbClr val="724108"/>
              </a:solidFill>
              <a:ln w="2540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3" name="Google Shape;173;p6"/>
            <p:cNvSpPr/>
            <p:nvPr/>
          </p:nvSpPr>
          <p:spPr>
            <a:xfrm>
              <a:off x="5844088" y="2600655"/>
              <a:ext cx="182629" cy="195253"/>
            </a:xfrm>
            <a:custGeom>
              <a:avLst/>
              <a:gdLst/>
              <a:ahLst/>
              <a:cxnLst/>
              <a:rect l="l" t="t" r="r" b="b"/>
              <a:pathLst>
                <a:path w="152447" h="148552" extrusionOk="0">
                  <a:moveTo>
                    <a:pt x="41916" y="148552"/>
                  </a:moveTo>
                  <a:cubicBezTo>
                    <a:pt x="15957" y="131804"/>
                    <a:pt x="-6493" y="112508"/>
                    <a:pt x="1722" y="88262"/>
                  </a:cubicBezTo>
                  <a:cubicBezTo>
                    <a:pt x="9937" y="64016"/>
                    <a:pt x="66084" y="12286"/>
                    <a:pt x="91205" y="3075"/>
                  </a:cubicBezTo>
                  <a:cubicBezTo>
                    <a:pt x="116326" y="-6136"/>
                    <a:pt x="144911" y="5782"/>
                    <a:pt x="152447" y="32996"/>
                  </a:cubicBezTo>
                </a:path>
              </a:pathLst>
            </a:custGeom>
            <a:noFill/>
            <a:ln w="254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4" name="Google Shape;174;p6"/>
          <p:cNvSpPr txBox="1"/>
          <p:nvPr/>
        </p:nvSpPr>
        <p:spPr>
          <a:xfrm>
            <a:off x="1128300" y="2991725"/>
            <a:ext cx="1382287" cy="42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33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endParaRPr sz="2133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6"/>
          <p:cNvSpPr/>
          <p:nvPr/>
        </p:nvSpPr>
        <p:spPr>
          <a:xfrm>
            <a:off x="1256874" y="2901887"/>
            <a:ext cx="1080753" cy="17463"/>
          </a:xfrm>
          <a:custGeom>
            <a:avLst/>
            <a:gdLst/>
            <a:ahLst/>
            <a:cxnLst/>
            <a:rect l="l" t="t" r="r" b="b"/>
            <a:pathLst>
              <a:path w="3513221" h="64281" extrusionOk="0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6"/>
          <p:cNvSpPr/>
          <p:nvPr/>
        </p:nvSpPr>
        <p:spPr>
          <a:xfrm>
            <a:off x="3613256" y="1906873"/>
            <a:ext cx="1707624" cy="1692275"/>
          </a:xfrm>
          <a:custGeom>
            <a:avLst/>
            <a:gdLst/>
            <a:ahLst/>
            <a:cxnLst/>
            <a:rect l="l" t="t" r="r" b="b"/>
            <a:pathLst>
              <a:path w="660438" h="653852" extrusionOk="0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lt1"/>
          </a:solidFill>
          <a:ln w="25400" cap="rnd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3887827" y="2931748"/>
            <a:ext cx="1080753" cy="17463"/>
          </a:xfrm>
          <a:custGeom>
            <a:avLst/>
            <a:gdLst/>
            <a:ahLst/>
            <a:cxnLst/>
            <a:rect l="l" t="t" r="r" b="b"/>
            <a:pathLst>
              <a:path w="3513221" h="64281" extrusionOk="0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3737061" y="2972663"/>
            <a:ext cx="1382287" cy="42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33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endParaRPr sz="2133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6"/>
          <p:cNvSpPr txBox="1"/>
          <p:nvPr/>
        </p:nvSpPr>
        <p:spPr>
          <a:xfrm>
            <a:off x="860218" y="3929261"/>
            <a:ext cx="2027425" cy="341632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1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學童填寫基本資料</a:t>
            </a:r>
            <a:endParaRPr/>
          </a:p>
        </p:txBody>
      </p:sp>
      <p:sp>
        <p:nvSpPr>
          <p:cNvPr id="180" name="Google Shape;180;p6"/>
          <p:cNvSpPr txBox="1"/>
          <p:nvPr/>
        </p:nvSpPr>
        <p:spPr>
          <a:xfrm>
            <a:off x="3519423" y="3770322"/>
            <a:ext cx="1956122" cy="646331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學童取用餐點</a:t>
            </a:r>
            <a:endParaRPr sz="18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於店內食用</a:t>
            </a:r>
            <a:endParaRPr/>
          </a:p>
        </p:txBody>
      </p:sp>
      <p:pic>
        <p:nvPicPr>
          <p:cNvPr id="181" name="Google Shape;181;p6"/>
          <p:cNvPicPr preferRelativeResize="0"/>
          <p:nvPr/>
        </p:nvPicPr>
        <p:blipFill rotWithShape="1">
          <a:blip r:embed="rId3">
            <a:alphaModFix/>
          </a:blip>
          <a:srcRect l="5543" t="2174" r="22145" b="3912"/>
          <a:stretch/>
        </p:blipFill>
        <p:spPr>
          <a:xfrm>
            <a:off x="3404774" y="4361918"/>
            <a:ext cx="2380890" cy="1725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6" descr="D:\幸福保衛站培文1\幸福保衛站照片\送件照片\學童填寫表格.jpg"/>
          <p:cNvPicPr preferRelativeResize="0"/>
          <p:nvPr/>
        </p:nvPicPr>
        <p:blipFill rotWithShape="1">
          <a:blip r:embed="rId4">
            <a:alphaModFix/>
          </a:blip>
          <a:srcRect l="14787" r="16663"/>
          <a:stretch/>
        </p:blipFill>
        <p:spPr>
          <a:xfrm>
            <a:off x="791009" y="4374115"/>
            <a:ext cx="2165844" cy="170116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6"/>
          <p:cNvSpPr/>
          <p:nvPr/>
        </p:nvSpPr>
        <p:spPr>
          <a:xfrm>
            <a:off x="6327269" y="1955968"/>
            <a:ext cx="1707624" cy="1692275"/>
          </a:xfrm>
          <a:custGeom>
            <a:avLst/>
            <a:gdLst/>
            <a:ahLst/>
            <a:cxnLst/>
            <a:rect l="l" t="t" r="r" b="b"/>
            <a:pathLst>
              <a:path w="660438" h="653852" extrusionOk="0">
                <a:moveTo>
                  <a:pt x="128078" y="64927"/>
                </a:moveTo>
                <a:cubicBezTo>
                  <a:pt x="200406" y="22404"/>
                  <a:pt x="266694" y="-24807"/>
                  <a:pt x="410712" y="15051"/>
                </a:cubicBezTo>
                <a:cubicBezTo>
                  <a:pt x="554730" y="54909"/>
                  <a:pt x="671038" y="190221"/>
                  <a:pt x="659670" y="337329"/>
                </a:cubicBezTo>
                <a:cubicBezTo>
                  <a:pt x="648302" y="484437"/>
                  <a:pt x="512709" y="653852"/>
                  <a:pt x="331423" y="653852"/>
                </a:cubicBezTo>
                <a:cubicBezTo>
                  <a:pt x="150137" y="653852"/>
                  <a:pt x="14721" y="457153"/>
                  <a:pt x="3176" y="337329"/>
                </a:cubicBezTo>
                <a:cubicBezTo>
                  <a:pt x="-8369" y="217505"/>
                  <a:pt x="11590" y="209227"/>
                  <a:pt x="62645" y="134413"/>
                </a:cubicBezTo>
              </a:path>
            </a:pathLst>
          </a:custGeom>
          <a:solidFill>
            <a:schemeClr val="lt1"/>
          </a:solidFill>
          <a:ln w="25400" cap="rnd" cmpd="sng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6"/>
          <p:cNvSpPr/>
          <p:nvPr/>
        </p:nvSpPr>
        <p:spPr>
          <a:xfrm>
            <a:off x="6640705" y="2884424"/>
            <a:ext cx="1080753" cy="17463"/>
          </a:xfrm>
          <a:custGeom>
            <a:avLst/>
            <a:gdLst/>
            <a:ahLst/>
            <a:cxnLst/>
            <a:rect l="l" t="t" r="r" b="b"/>
            <a:pathLst>
              <a:path w="3513221" h="64281" extrusionOk="0">
                <a:moveTo>
                  <a:pt x="0" y="32084"/>
                </a:moveTo>
                <a:cubicBezTo>
                  <a:pt x="307473" y="21389"/>
                  <a:pt x="614947" y="10695"/>
                  <a:pt x="930442" y="16042"/>
                </a:cubicBezTo>
                <a:cubicBezTo>
                  <a:pt x="1245937" y="21389"/>
                  <a:pt x="1462505" y="66842"/>
                  <a:pt x="1892968" y="64168"/>
                </a:cubicBezTo>
                <a:cubicBezTo>
                  <a:pt x="2323431" y="61494"/>
                  <a:pt x="2918326" y="30747"/>
                  <a:pt x="3513221" y="0"/>
                </a:cubicBez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99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6"/>
          <p:cNvSpPr txBox="1"/>
          <p:nvPr/>
        </p:nvSpPr>
        <p:spPr>
          <a:xfrm>
            <a:off x="6538817" y="2949211"/>
            <a:ext cx="1382287" cy="42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133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Step 3</a:t>
            </a:r>
            <a:endParaRPr sz="2133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5118" y="4355097"/>
            <a:ext cx="2185055" cy="168237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6"/>
          <p:cNvSpPr txBox="1"/>
          <p:nvPr/>
        </p:nvSpPr>
        <p:spPr>
          <a:xfrm>
            <a:off x="6161240" y="3915411"/>
            <a:ext cx="2380890" cy="369332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002060"/>
                </a:solidFill>
                <a:latin typeface="DFKai-SB"/>
                <a:ea typeface="DFKai-SB"/>
                <a:cs typeface="DFKai-SB"/>
                <a:sym typeface="DFKai-SB"/>
              </a:rPr>
              <a:t>超商24小時回傳通報</a:t>
            </a:r>
            <a:endParaRPr sz="1800">
              <a:solidFill>
                <a:srgbClr val="00206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grpSp>
        <p:nvGrpSpPr>
          <p:cNvPr id="188" name="Google Shape;188;p6"/>
          <p:cNvGrpSpPr/>
          <p:nvPr/>
        </p:nvGrpSpPr>
        <p:grpSpPr>
          <a:xfrm>
            <a:off x="6943823" y="2303992"/>
            <a:ext cx="474516" cy="431800"/>
            <a:chOff x="7002966" y="4415883"/>
            <a:chExt cx="507443" cy="461687"/>
          </a:xfrm>
        </p:grpSpPr>
        <p:grpSp>
          <p:nvGrpSpPr>
            <p:cNvPr id="189" name="Google Shape;189;p6"/>
            <p:cNvGrpSpPr/>
            <p:nvPr/>
          </p:nvGrpSpPr>
          <p:grpSpPr>
            <a:xfrm>
              <a:off x="7002966" y="4415883"/>
              <a:ext cx="507443" cy="461687"/>
              <a:chOff x="7002966" y="4415883"/>
              <a:chExt cx="602999" cy="548627"/>
            </a:xfrm>
          </p:grpSpPr>
          <p:sp>
            <p:nvSpPr>
              <p:cNvPr id="190" name="Google Shape;190;p6"/>
              <p:cNvSpPr/>
              <p:nvPr/>
            </p:nvSpPr>
            <p:spPr>
              <a:xfrm>
                <a:off x="7002966" y="4415883"/>
                <a:ext cx="602999" cy="548627"/>
              </a:xfrm>
              <a:custGeom>
                <a:avLst/>
                <a:gdLst/>
                <a:ahLst/>
                <a:cxnLst/>
                <a:rect l="l" t="t" r="r" b="b"/>
                <a:pathLst>
                  <a:path w="602999" h="548627" extrusionOk="0">
                    <a:moveTo>
                      <a:pt x="0" y="22302"/>
                    </a:moveTo>
                    <a:lnTo>
                      <a:pt x="11151" y="546410"/>
                    </a:lnTo>
                    <a:cubicBezTo>
                      <a:pt x="144966" y="542693"/>
                      <a:pt x="315951" y="559419"/>
                      <a:pt x="412595" y="535258"/>
                    </a:cubicBezTo>
                    <a:cubicBezTo>
                      <a:pt x="509239" y="511097"/>
                      <a:pt x="564995" y="490654"/>
                      <a:pt x="591014" y="401444"/>
                    </a:cubicBezTo>
                    <a:cubicBezTo>
                      <a:pt x="617033" y="312234"/>
                      <a:pt x="596590" y="70624"/>
                      <a:pt x="568712" y="0"/>
                    </a:cubicBezTo>
                    <a:lnTo>
                      <a:pt x="0" y="22302"/>
                    </a:lnTo>
                    <a:close/>
                  </a:path>
                </a:pathLst>
              </a:custGeom>
              <a:noFill/>
              <a:ln w="2540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7396226" y="4776929"/>
                <a:ext cx="201672" cy="165395"/>
              </a:xfrm>
              <a:custGeom>
                <a:avLst/>
                <a:gdLst/>
                <a:ahLst/>
                <a:cxnLst/>
                <a:rect l="l" t="t" r="r" b="b"/>
                <a:pathLst>
                  <a:path w="238298" h="227214" extrusionOk="0">
                    <a:moveTo>
                      <a:pt x="0" y="227214"/>
                    </a:moveTo>
                    <a:cubicBezTo>
                      <a:pt x="26785" y="171334"/>
                      <a:pt x="31404" y="137621"/>
                      <a:pt x="38793" y="99752"/>
                    </a:cubicBezTo>
                    <a:cubicBezTo>
                      <a:pt x="46182" y="61883"/>
                      <a:pt x="38792" y="11084"/>
                      <a:pt x="44334" y="0"/>
                    </a:cubicBezTo>
                    <a:cubicBezTo>
                      <a:pt x="81279" y="9236"/>
                      <a:pt x="128385" y="16625"/>
                      <a:pt x="160712" y="16625"/>
                    </a:cubicBezTo>
                    <a:cubicBezTo>
                      <a:pt x="193039" y="16625"/>
                      <a:pt x="212897" y="13854"/>
                      <a:pt x="238298" y="0"/>
                    </a:cubicBezTo>
                  </a:path>
                </a:pathLst>
              </a:custGeom>
              <a:noFill/>
              <a:ln w="25400" cap="rnd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399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" name="Google Shape;192;p6"/>
            <p:cNvSpPr/>
            <p:nvPr/>
          </p:nvSpPr>
          <p:spPr>
            <a:xfrm>
              <a:off x="7077640" y="4605989"/>
              <a:ext cx="363187" cy="6790"/>
            </a:xfrm>
            <a:custGeom>
              <a:avLst/>
              <a:gdLst/>
              <a:ahLst/>
              <a:cxnLst/>
              <a:rect l="l" t="t" r="r" b="b"/>
              <a:pathLst>
                <a:path w="363297" h="21777" extrusionOk="0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7074246" y="4517726"/>
              <a:ext cx="364884" cy="6790"/>
            </a:xfrm>
            <a:custGeom>
              <a:avLst/>
              <a:gdLst/>
              <a:ahLst/>
              <a:cxnLst/>
              <a:rect l="l" t="t" r="r" b="b"/>
              <a:pathLst>
                <a:path w="363297" h="21777" extrusionOk="0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6"/>
            <p:cNvSpPr/>
            <p:nvPr/>
          </p:nvSpPr>
          <p:spPr>
            <a:xfrm>
              <a:off x="7089519" y="4685767"/>
              <a:ext cx="363187" cy="6790"/>
            </a:xfrm>
            <a:custGeom>
              <a:avLst/>
              <a:gdLst/>
              <a:ahLst/>
              <a:cxnLst/>
              <a:rect l="l" t="t" r="r" b="b"/>
              <a:pathLst>
                <a:path w="363297" h="21777" extrusionOk="0">
                  <a:moveTo>
                    <a:pt x="0" y="18689"/>
                  </a:moveTo>
                  <a:cubicBezTo>
                    <a:pt x="31301" y="10735"/>
                    <a:pt x="62602" y="2782"/>
                    <a:pt x="95442" y="3295"/>
                  </a:cubicBezTo>
                  <a:cubicBezTo>
                    <a:pt x="128282" y="3808"/>
                    <a:pt x="167794" y="22280"/>
                    <a:pt x="197042" y="21767"/>
                  </a:cubicBezTo>
                  <a:cubicBezTo>
                    <a:pt x="226290" y="21254"/>
                    <a:pt x="243224" y="1755"/>
                    <a:pt x="270933" y="216"/>
                  </a:cubicBezTo>
                  <a:cubicBezTo>
                    <a:pt x="298642" y="-1323"/>
                    <a:pt x="330969" y="5604"/>
                    <a:pt x="363297" y="12531"/>
                  </a:cubicBezTo>
                </a:path>
              </a:pathLst>
            </a:custGeom>
            <a:noFill/>
            <a:ln w="2540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7081034" y="4767241"/>
              <a:ext cx="246084" cy="0"/>
            </a:xfrm>
            <a:custGeom>
              <a:avLst/>
              <a:gdLst/>
              <a:ahLst/>
              <a:cxnLst/>
              <a:rect l="l" t="t" r="r" b="b"/>
              <a:pathLst>
                <a:path w="363297" h="21777" extrusionOk="0">
                  <a:moveTo>
                    <a:pt x="0" y="0"/>
                  </a:moveTo>
                  <a:cubicBezTo>
                    <a:pt x="31301" y="0"/>
                    <a:pt x="62602" y="0"/>
                    <a:pt x="95442" y="0"/>
                  </a:cubicBezTo>
                  <a:cubicBezTo>
                    <a:pt x="128282" y="0"/>
                    <a:pt x="167794" y="0"/>
                    <a:pt x="197042" y="0"/>
                  </a:cubicBezTo>
                  <a:cubicBezTo>
                    <a:pt x="226290" y="0"/>
                    <a:pt x="243224" y="0"/>
                    <a:pt x="270933" y="0"/>
                  </a:cubicBezTo>
                  <a:cubicBezTo>
                    <a:pt x="298642" y="0"/>
                    <a:pt x="330969" y="0"/>
                    <a:pt x="363297" y="0"/>
                  </a:cubicBezTo>
                </a:path>
              </a:pathLst>
            </a:custGeom>
            <a:noFill/>
            <a:ln w="25400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399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6"/>
          <p:cNvSpPr/>
          <p:nvPr/>
        </p:nvSpPr>
        <p:spPr>
          <a:xfrm>
            <a:off x="4107446" y="2185182"/>
            <a:ext cx="641514" cy="605919"/>
          </a:xfrm>
          <a:custGeom>
            <a:avLst/>
            <a:gdLst/>
            <a:ahLst/>
            <a:cxnLst/>
            <a:rect l="l" t="t" r="r" b="b"/>
            <a:pathLst>
              <a:path w="21394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38075" tIns="38075" rIns="38075" bIns="380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999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6"/>
          <p:cNvSpPr/>
          <p:nvPr/>
        </p:nvSpPr>
        <p:spPr>
          <a:xfrm rot="-5400000">
            <a:off x="4551259" y="-2351617"/>
            <a:ext cx="140060" cy="7893284"/>
          </a:xfrm>
          <a:prstGeom prst="round2SameRect">
            <a:avLst>
              <a:gd name="adj1" fmla="val 16667"/>
              <a:gd name="adj2" fmla="val 10097"/>
            </a:avLst>
          </a:prstGeom>
          <a:solidFill>
            <a:srgbClr val="C5B4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7"/>
          <p:cNvGrpSpPr/>
          <p:nvPr/>
        </p:nvGrpSpPr>
        <p:grpSpPr>
          <a:xfrm>
            <a:off x="1162447" y="363091"/>
            <a:ext cx="6634546" cy="5734610"/>
            <a:chOff x="801721" y="2365"/>
            <a:chExt cx="6634546" cy="5734610"/>
          </a:xfrm>
        </p:grpSpPr>
        <p:sp>
          <p:nvSpPr>
            <p:cNvPr id="204" name="Google Shape;204;p7"/>
            <p:cNvSpPr/>
            <p:nvPr/>
          </p:nvSpPr>
          <p:spPr>
            <a:xfrm>
              <a:off x="3163661" y="2365"/>
              <a:ext cx="1910666" cy="1241933"/>
            </a:xfrm>
            <a:prstGeom prst="roundRect">
              <a:avLst>
                <a:gd name="adj" fmla="val 16667"/>
              </a:avLst>
            </a:prstGeom>
            <a:solidFill>
              <a:srgbClr val="DFE4D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3224287" y="62991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lang="zh-TW" sz="2400" b="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教育局接獲學童取餐資料</a:t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1635504" y="623332"/>
              <a:ext cx="4966980" cy="49669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398" y="4750"/>
                  </a:moveTo>
                  <a:lnTo>
                    <a:pt x="83398" y="4750"/>
                  </a:lnTo>
                  <a:cubicBezTo>
                    <a:pt x="93990" y="9236"/>
                    <a:pt x="103069" y="16671"/>
                    <a:pt x="109554" y="26171"/>
                  </a:cubicBezTo>
                </a:path>
              </a:pathLst>
            </a:custGeom>
            <a:noFill/>
            <a:ln w="38100" cap="flat" cmpd="sng">
              <a:solidFill>
                <a:srgbClr val="1F39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525601" y="1718415"/>
              <a:ext cx="1910666" cy="1241933"/>
            </a:xfrm>
            <a:prstGeom prst="roundRect">
              <a:avLst>
                <a:gd name="adj" fmla="val 16667"/>
              </a:avLst>
            </a:prstGeom>
            <a:solidFill>
              <a:srgbClr val="DFE4D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5586227" y="1779041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lang="zh-TW" sz="2400" b="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發文派案至取餐個案就讀學校</a:t>
              </a: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1635504" y="623332"/>
              <a:ext cx="4966980" cy="49669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17" y="56845"/>
                  </a:moveTo>
                  <a:lnTo>
                    <a:pt x="119917" y="56845"/>
                  </a:lnTo>
                  <a:cubicBezTo>
                    <a:pt x="120595" y="69724"/>
                    <a:pt x="117105" y="82479"/>
                    <a:pt x="109965" y="93219"/>
                  </a:cubicBezTo>
                </a:path>
              </a:pathLst>
            </a:custGeom>
            <a:noFill/>
            <a:ln w="38100" cap="flat" cmpd="sng">
              <a:solidFill>
                <a:srgbClr val="1F39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4623420" y="4495042"/>
              <a:ext cx="1910666" cy="1241933"/>
            </a:xfrm>
            <a:prstGeom prst="roundRect">
              <a:avLst>
                <a:gd name="adj" fmla="val 16667"/>
              </a:avLst>
            </a:prstGeom>
            <a:solidFill>
              <a:srgbClr val="DFE4D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 txBox="1"/>
            <p:nvPr/>
          </p:nvSpPr>
          <p:spPr>
            <a:xfrm>
              <a:off x="4684046" y="4555668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lang="zh-TW" sz="2400" b="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學校接獲通報</a:t>
              </a: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635504" y="623332"/>
              <a:ext cx="4966980" cy="49669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1948" y="118798"/>
                  </a:moveTo>
                  <a:lnTo>
                    <a:pt x="71948" y="118798"/>
                  </a:lnTo>
                  <a:cubicBezTo>
                    <a:pt x="64063" y="120400"/>
                    <a:pt x="55937" y="120400"/>
                    <a:pt x="48052" y="118798"/>
                  </a:cubicBezTo>
                </a:path>
              </a:pathLst>
            </a:custGeom>
            <a:noFill/>
            <a:ln w="38100" cap="flat" cmpd="sng">
              <a:solidFill>
                <a:srgbClr val="1F39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1703902" y="4495042"/>
              <a:ext cx="1910666" cy="1241933"/>
            </a:xfrm>
            <a:prstGeom prst="roundRect">
              <a:avLst>
                <a:gd name="adj" fmla="val 16667"/>
              </a:avLst>
            </a:prstGeom>
            <a:solidFill>
              <a:srgbClr val="DFE4D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 txBox="1"/>
            <p:nvPr/>
          </p:nvSpPr>
          <p:spPr>
            <a:xfrm>
              <a:off x="1764528" y="4555668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lang="zh-TW" sz="2400" b="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關懷輔導，即時支持或援助該學生。</a:t>
              </a: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1635504" y="623332"/>
              <a:ext cx="4966980" cy="49669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35" y="93219"/>
                  </a:moveTo>
                  <a:cubicBezTo>
                    <a:pt x="2894" y="82479"/>
                    <a:pt x="-595" y="69724"/>
                    <a:pt x="83" y="56845"/>
                  </a:cubicBezTo>
                </a:path>
              </a:pathLst>
            </a:custGeom>
            <a:noFill/>
            <a:ln w="38100" cap="flat" cmpd="sng">
              <a:solidFill>
                <a:srgbClr val="1F39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801721" y="1718415"/>
              <a:ext cx="1910666" cy="1241933"/>
            </a:xfrm>
            <a:prstGeom prst="roundRect">
              <a:avLst>
                <a:gd name="adj" fmla="val 16667"/>
              </a:avLst>
            </a:prstGeom>
            <a:solidFill>
              <a:srgbClr val="DFE4D9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 txBox="1"/>
            <p:nvPr/>
          </p:nvSpPr>
          <p:spPr>
            <a:xfrm>
              <a:off x="862347" y="1779041"/>
              <a:ext cx="1789414" cy="11206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DFKai-SB"/>
                <a:buNone/>
              </a:pPr>
              <a:r>
                <a:rPr lang="zh-TW" sz="2400" b="0" cap="none">
                  <a:solidFill>
                    <a:schemeClr val="dk1"/>
                  </a:solidFill>
                  <a:latin typeface="DFKai-SB"/>
                  <a:ea typeface="DFKai-SB"/>
                  <a:cs typeface="DFKai-SB"/>
                  <a:sym typeface="DFKai-SB"/>
                </a:rPr>
                <a:t>向教育局回報學童輔導情形→結案</a:t>
              </a: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1635504" y="623332"/>
              <a:ext cx="4966980" cy="49669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46" y="26171"/>
                  </a:moveTo>
                  <a:lnTo>
                    <a:pt x="10446" y="26171"/>
                  </a:lnTo>
                  <a:cubicBezTo>
                    <a:pt x="16931" y="16671"/>
                    <a:pt x="26010" y="9235"/>
                    <a:pt x="36602" y="4750"/>
                  </a:cubicBezTo>
                </a:path>
              </a:pathLst>
            </a:custGeom>
            <a:noFill/>
            <a:ln w="38100" cap="flat" cmpd="sng">
              <a:solidFill>
                <a:srgbClr val="1F39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19;p7"/>
          <p:cNvSpPr txBox="1"/>
          <p:nvPr/>
        </p:nvSpPr>
        <p:spPr>
          <a:xfrm>
            <a:off x="3853039" y="2609985"/>
            <a:ext cx="143792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i="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通報流程</a:t>
            </a:r>
            <a:endParaRPr sz="4000" b="1" i="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20" name="Google Shape;220;p7"/>
          <p:cNvSpPr/>
          <p:nvPr/>
        </p:nvSpPr>
        <p:spPr>
          <a:xfrm>
            <a:off x="2994871" y="192949"/>
            <a:ext cx="648000" cy="576000"/>
          </a:xfrm>
          <a:prstGeom prst="ellipse">
            <a:avLst/>
          </a:prstGeom>
          <a:solidFill>
            <a:srgbClr val="FBE6CC"/>
          </a:solidFill>
          <a:ln w="158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1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1" name="Google Shape;221;p7"/>
          <p:cNvSpPr/>
          <p:nvPr/>
        </p:nvSpPr>
        <p:spPr>
          <a:xfrm>
            <a:off x="7660548" y="1872145"/>
            <a:ext cx="648000" cy="576000"/>
          </a:xfrm>
          <a:prstGeom prst="ellipse">
            <a:avLst/>
          </a:prstGeom>
          <a:solidFill>
            <a:srgbClr val="FBE6CC"/>
          </a:solidFill>
          <a:ln w="158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2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2" name="Google Shape;222;p7"/>
          <p:cNvSpPr/>
          <p:nvPr/>
        </p:nvSpPr>
        <p:spPr>
          <a:xfrm>
            <a:off x="6737759" y="4615345"/>
            <a:ext cx="648000" cy="576000"/>
          </a:xfrm>
          <a:prstGeom prst="ellipse">
            <a:avLst/>
          </a:prstGeom>
          <a:solidFill>
            <a:srgbClr val="FBE6CC"/>
          </a:solidFill>
          <a:ln w="158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3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3" name="Google Shape;223;p7"/>
          <p:cNvSpPr/>
          <p:nvPr/>
        </p:nvSpPr>
        <p:spPr>
          <a:xfrm>
            <a:off x="1586919" y="4506289"/>
            <a:ext cx="648000" cy="576000"/>
          </a:xfrm>
          <a:prstGeom prst="ellipse">
            <a:avLst/>
          </a:prstGeom>
          <a:solidFill>
            <a:srgbClr val="FBE6CC"/>
          </a:solidFill>
          <a:ln w="158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4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224" name="Google Shape;224;p7"/>
          <p:cNvSpPr/>
          <p:nvPr/>
        </p:nvSpPr>
        <p:spPr>
          <a:xfrm>
            <a:off x="829111" y="1788256"/>
            <a:ext cx="648000" cy="576000"/>
          </a:xfrm>
          <a:prstGeom prst="ellipse">
            <a:avLst/>
          </a:prstGeom>
          <a:solidFill>
            <a:srgbClr val="FBE6CC"/>
          </a:solidFill>
          <a:ln w="15875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5</a:t>
            </a:r>
            <a:endParaRPr sz="2400">
              <a:solidFill>
                <a:schemeClr val="dk1"/>
              </a:solidFill>
              <a:latin typeface="Algerian"/>
              <a:ea typeface="Algerian"/>
              <a:cs typeface="Algerian"/>
              <a:sym typeface="Algeri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8"/>
          <p:cNvSpPr txBox="1"/>
          <p:nvPr/>
        </p:nvSpPr>
        <p:spPr>
          <a:xfrm>
            <a:off x="674647" y="484619"/>
            <a:ext cx="575721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 i="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學校協助事項</a:t>
            </a:r>
            <a:endParaRPr sz="4400" b="1" i="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1" name="Google Shape;231;p8"/>
          <p:cNvSpPr/>
          <p:nvPr/>
        </p:nvSpPr>
        <p:spPr>
          <a:xfrm rot="-5400000">
            <a:off x="4551259" y="-2616964"/>
            <a:ext cx="140060" cy="7893284"/>
          </a:xfrm>
          <a:prstGeom prst="round2SameRect">
            <a:avLst>
              <a:gd name="adj1" fmla="val 16667"/>
              <a:gd name="adj2" fmla="val 10097"/>
            </a:avLst>
          </a:prstGeom>
          <a:solidFill>
            <a:srgbClr val="C5B4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32" name="Google Shape;232;p8"/>
          <p:cNvSpPr txBox="1"/>
          <p:nvPr/>
        </p:nvSpPr>
        <p:spPr>
          <a:xfrm>
            <a:off x="674647" y="1469545"/>
            <a:ext cx="8009503" cy="612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接獲學童取餐訊息，進行個案訪談。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接獲教育局派案後，須於</a:t>
            </a:r>
            <a:r>
              <a:rPr lang="zh-TW" sz="2800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30日內</a:t>
            </a: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回報輔導結果。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單純個案直接提供協助，主動關懷、輔導學生。</a:t>
            </a: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若個案家中主要照顧者失業或收入不穩定者，主動提供</a:t>
            </a:r>
            <a:r>
              <a:rPr lang="zh-TW" sz="28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勞動局就業服務資訊</a:t>
            </a: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及</a:t>
            </a:r>
            <a:r>
              <a:rPr lang="zh-TW" sz="28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社會局社會救助措施</a:t>
            </a: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等資源。</a:t>
            </a: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71550" marR="0" lvl="1" indent="-514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多元複雜個案，提供三級輔導，若發現孩童遭受不當對待、家庭遭逢變故致家庭功能受損等...</a:t>
            </a:r>
            <a:r>
              <a:rPr lang="zh-TW" sz="2800" b="0" i="0" u="none" strike="noStrike" cap="none">
                <a:solidFill>
                  <a:srgbClr val="FF0000"/>
                </a:solidFill>
                <a:latin typeface="DFKai-SB"/>
                <a:ea typeface="DFKai-SB"/>
                <a:cs typeface="DFKai-SB"/>
                <a:sym typeface="DFKai-SB"/>
              </a:rPr>
              <a:t>通報關懷e起來</a:t>
            </a:r>
            <a:r>
              <a:rPr lang="zh-TW" sz="2800" b="0" i="0" u="none" strike="noStrike" cap="none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，由社會局社工師親訪、評估需求，派案相關局處協助。</a:t>
            </a: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71550" marR="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971550" marR="0" lvl="1" indent="-3365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/>
          <p:nvPr/>
        </p:nvSpPr>
        <p:spPr>
          <a:xfrm>
            <a:off x="674647" y="755553"/>
            <a:ext cx="575721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400" b="1" i="0" u="none" strike="noStrike">
                <a:solidFill>
                  <a:srgbClr val="254061"/>
                </a:solidFill>
                <a:latin typeface="DFKai-SB"/>
                <a:ea typeface="DFKai-SB"/>
                <a:cs typeface="DFKai-SB"/>
                <a:sym typeface="DFKai-SB"/>
              </a:rPr>
              <a:t>政策宣導</a:t>
            </a:r>
            <a:endParaRPr sz="4400" b="1" i="0" u="none" strike="noStrike">
              <a:solidFill>
                <a:srgbClr val="25406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239" name="Google Shape;239;p9"/>
          <p:cNvSpPr/>
          <p:nvPr/>
        </p:nvSpPr>
        <p:spPr>
          <a:xfrm rot="-5400000">
            <a:off x="4551259" y="-2351617"/>
            <a:ext cx="140060" cy="7893284"/>
          </a:xfrm>
          <a:prstGeom prst="round2SameRect">
            <a:avLst>
              <a:gd name="adj1" fmla="val 16667"/>
              <a:gd name="adj2" fmla="val 10097"/>
            </a:avLst>
          </a:prstGeom>
          <a:solidFill>
            <a:srgbClr val="C5B49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40" name="Google Shape;240;p9"/>
          <p:cNvSpPr txBox="1"/>
          <p:nvPr/>
        </p:nvSpPr>
        <p:spPr>
          <a:xfrm>
            <a:off x="204864" y="1774112"/>
            <a:ext cx="376313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學校集會公開宣導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教師於課堂向學生宣導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學校於寒暑假前加強向學生宣導本計畫。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張貼幸福保衛站海報</a:t>
            </a:r>
            <a:endParaRPr sz="2800">
              <a:solidFill>
                <a:schemeClr val="dk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FKai-SB"/>
              <a:buAutoNum type="arabicPeriod"/>
            </a:pPr>
            <a:r>
              <a:rPr lang="zh-TW" sz="2800">
                <a:solidFill>
                  <a:schemeClr val="dk1"/>
                </a:solidFill>
                <a:latin typeface="DFKai-SB"/>
                <a:ea typeface="DFKai-SB"/>
                <a:cs typeface="DFKai-SB"/>
                <a:sym typeface="DFKai-SB"/>
              </a:rPr>
              <a:t>學校全年跑馬燈播放幸福保衛站訊息</a:t>
            </a:r>
            <a:endParaRPr/>
          </a:p>
        </p:txBody>
      </p:sp>
      <p:pic>
        <p:nvPicPr>
          <p:cNvPr id="241" name="Google Shape;24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0511" y="202556"/>
            <a:ext cx="4572000" cy="6452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回顧">
  <a:themeElements>
    <a:clrScheme name="回顧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如螢幕大小 (4:3)</PresentationFormat>
  <Paragraphs>65</Paragraphs>
  <Slides>10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Microsoft JhengHei</vt:lpstr>
      <vt:lpstr>DFKai-SB</vt:lpstr>
      <vt:lpstr>Algerian</vt:lpstr>
      <vt:lpstr>Arial</vt:lpstr>
      <vt:lpstr>Calibri</vt:lpstr>
      <vt:lpstr>Lucida Sans</vt:lpstr>
      <vt:lpstr>回顧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羅曼瑄</dc:creator>
  <cp:lastModifiedBy>user</cp:lastModifiedBy>
  <cp:revision>1</cp:revision>
  <dcterms:created xsi:type="dcterms:W3CDTF">2024-01-12T03:04:16Z</dcterms:created>
  <dcterms:modified xsi:type="dcterms:W3CDTF">2025-01-21T07:37:34Z</dcterms:modified>
</cp:coreProperties>
</file>